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handoutMasterIdLst>
    <p:handoutMasterId r:id="rId20"/>
  </p:handoutMasterIdLst>
  <p:sldIdLst>
    <p:sldId id="287" r:id="rId2"/>
    <p:sldId id="285" r:id="rId3"/>
    <p:sldId id="303" r:id="rId4"/>
    <p:sldId id="293" r:id="rId5"/>
    <p:sldId id="294" r:id="rId6"/>
    <p:sldId id="295" r:id="rId7"/>
    <p:sldId id="296" r:id="rId8"/>
    <p:sldId id="297" r:id="rId9"/>
    <p:sldId id="304" r:id="rId10"/>
    <p:sldId id="298" r:id="rId11"/>
    <p:sldId id="299" r:id="rId12"/>
    <p:sldId id="305" r:id="rId13"/>
    <p:sldId id="301" r:id="rId14"/>
    <p:sldId id="300" r:id="rId15"/>
    <p:sldId id="306" r:id="rId16"/>
    <p:sldId id="309" r:id="rId17"/>
    <p:sldId id="311" r:id="rId18"/>
    <p:sldId id="310" r:id="rId19"/>
  </p:sldIdLst>
  <p:sldSz cx="9906000" cy="6858000" type="A4"/>
  <p:notesSz cx="9939338" cy="6807200"/>
  <p:embeddedFontLst>
    <p:embeddedFont>
      <p:font typeface="HY견고딕" panose="02030600000101010101" pitchFamily="18" charset="-127"/>
      <p:regular r:id="rId21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40000"/>
    <a:srgbClr val="0D0D0D"/>
    <a:srgbClr val="090042"/>
    <a:srgbClr val="FFFFFF"/>
    <a:srgbClr val="F5F5F5"/>
    <a:srgbClr val="EAEA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113" autoAdjust="0"/>
    <p:restoredTop sz="94660"/>
  </p:normalViewPr>
  <p:slideViewPr>
    <p:cSldViewPr>
      <p:cViewPr>
        <p:scale>
          <a:sx n="80" d="100"/>
          <a:sy n="80" d="100"/>
        </p:scale>
        <p:origin x="-2724" y="-870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font" Target="fonts/font1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306737" cy="34030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5630284" y="0"/>
            <a:ext cx="4306737" cy="34030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94360A-37BB-463C-BF7A-3E3F7075FE9B}" type="datetimeFigureOut">
              <a:rPr lang="ko-KR" altLang="en-US" smtClean="0">
                <a:latin typeface="돋움" panose="020B0600000101010101" pitchFamily="50" charset="-127"/>
                <a:ea typeface="돋움" panose="020B0600000101010101" pitchFamily="50" charset="-127"/>
              </a:rPr>
              <a:t>2017-10-16</a:t>
            </a:fld>
            <a:endParaRPr lang="ko-KR" altLang="en-US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1" y="6465808"/>
            <a:ext cx="4306737" cy="34030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5630284" y="6465808"/>
            <a:ext cx="4306737" cy="34030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735BAA-1F80-4657-A6A7-80053B2F4401}" type="slidenum">
              <a:rPr lang="ko-KR" altLang="en-US" smtClean="0">
                <a:latin typeface="돋움" panose="020B0600000101010101" pitchFamily="50" charset="-127"/>
                <a:ea typeface="돋움" panose="020B0600000101010101" pitchFamily="50" charset="-127"/>
              </a:rPr>
              <a:t>‹#›</a:t>
            </a:fld>
            <a:endParaRPr lang="ko-KR" altLang="en-US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90266515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>
            <a:lvl1pPr>
              <a:defRPr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fld id="{C4645843-C924-4982-8A5B-CDB711B9767A}" type="datetimeFigureOut">
              <a:rPr lang="ko-KR" altLang="en-US" smtClean="0"/>
              <a:pPr/>
              <a:t>2017-10-16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fld id="{DA47865E-0758-4D1D-B0E5-EE655EA07FEF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0507624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latin typeface="돋움" panose="020B0600000101010101" pitchFamily="50" charset="-127"/>
                <a:ea typeface="돋움" panose="020B0600000101010101" pitchFamily="50" charset="-127"/>
              </a:defRPr>
            </a:lvl2pPr>
            <a:lvl3pPr>
              <a:defRPr>
                <a:latin typeface="돋움" panose="020B0600000101010101" pitchFamily="50" charset="-127"/>
                <a:ea typeface="돋움" panose="020B0600000101010101" pitchFamily="50" charset="-127"/>
              </a:defRPr>
            </a:lvl3pPr>
            <a:lvl4pPr>
              <a:defRPr>
                <a:latin typeface="돋움" panose="020B0600000101010101" pitchFamily="50" charset="-127"/>
                <a:ea typeface="돋움" panose="020B0600000101010101" pitchFamily="50" charset="-127"/>
              </a:defRPr>
            </a:lvl4pPr>
            <a:lvl5pPr>
              <a:defRPr>
                <a:latin typeface="돋움" panose="020B0600000101010101" pitchFamily="50" charset="-127"/>
                <a:ea typeface="돋움" panose="020B0600000101010101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fld id="{C4645843-C924-4982-8A5B-CDB711B9767A}" type="datetimeFigureOut">
              <a:rPr lang="ko-KR" altLang="en-US" smtClean="0"/>
              <a:pPr/>
              <a:t>2017-10-16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fld id="{DA47865E-0758-4D1D-B0E5-EE655EA07FEF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3001444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fld id="{C4645843-C924-4982-8A5B-CDB711B9767A}" type="datetimeFigureOut">
              <a:rPr lang="ko-KR" altLang="en-US" smtClean="0"/>
              <a:pPr/>
              <a:t>2017-10-16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fld id="{DA47865E-0758-4D1D-B0E5-EE655EA07FEF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598721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536575" y="1600201"/>
            <a:ext cx="4746625" cy="4525963"/>
          </a:xfrm>
        </p:spPr>
        <p:txBody>
          <a:bodyPr/>
          <a:lstStyle>
            <a:lvl1pPr>
              <a:defRPr sz="28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 sz="2400">
                <a:latin typeface="돋움" panose="020B0600000101010101" pitchFamily="50" charset="-127"/>
                <a:ea typeface="돋움" panose="020B0600000101010101" pitchFamily="50" charset="-127"/>
              </a:defRPr>
            </a:lvl2pPr>
            <a:lvl3pPr>
              <a:defRPr sz="2000">
                <a:latin typeface="돋움" panose="020B0600000101010101" pitchFamily="50" charset="-127"/>
                <a:ea typeface="돋움" panose="020B0600000101010101" pitchFamily="50" charset="-127"/>
              </a:defRPr>
            </a:lvl3pPr>
            <a:lvl4pPr>
              <a:defRPr sz="1800">
                <a:latin typeface="돋움" panose="020B0600000101010101" pitchFamily="50" charset="-127"/>
                <a:ea typeface="돋움" panose="020B0600000101010101" pitchFamily="50" charset="-127"/>
              </a:defRPr>
            </a:lvl4pPr>
            <a:lvl5pPr>
              <a:defRPr sz="1800">
                <a:latin typeface="돋움" panose="020B0600000101010101" pitchFamily="50" charset="-127"/>
                <a:ea typeface="돋움" panose="020B0600000101010101" pitchFamily="50" charset="-127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448300" y="1600201"/>
            <a:ext cx="4746625" cy="4525963"/>
          </a:xfrm>
        </p:spPr>
        <p:txBody>
          <a:bodyPr/>
          <a:lstStyle>
            <a:lvl1pPr>
              <a:defRPr sz="28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 sz="2400">
                <a:latin typeface="돋움" panose="020B0600000101010101" pitchFamily="50" charset="-127"/>
                <a:ea typeface="돋움" panose="020B0600000101010101" pitchFamily="50" charset="-127"/>
              </a:defRPr>
            </a:lvl2pPr>
            <a:lvl3pPr>
              <a:defRPr sz="2000">
                <a:latin typeface="돋움" panose="020B0600000101010101" pitchFamily="50" charset="-127"/>
                <a:ea typeface="돋움" panose="020B0600000101010101" pitchFamily="50" charset="-127"/>
              </a:defRPr>
            </a:lvl3pPr>
            <a:lvl4pPr>
              <a:defRPr sz="1800">
                <a:latin typeface="돋움" panose="020B0600000101010101" pitchFamily="50" charset="-127"/>
                <a:ea typeface="돋움" panose="020B0600000101010101" pitchFamily="50" charset="-127"/>
              </a:defRPr>
            </a:lvl4pPr>
            <a:lvl5pPr>
              <a:defRPr sz="1800">
                <a:latin typeface="돋움" panose="020B0600000101010101" pitchFamily="50" charset="-127"/>
                <a:ea typeface="돋움" panose="020B0600000101010101" pitchFamily="50" charset="-127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fld id="{C4645843-C924-4982-8A5B-CDB711B9767A}" type="datetimeFigureOut">
              <a:rPr lang="ko-KR" altLang="en-US" smtClean="0"/>
              <a:pPr/>
              <a:t>2017-10-16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fld id="{DA47865E-0758-4D1D-B0E5-EE655EA07FEF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1291252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 sz="2000">
                <a:latin typeface="돋움" panose="020B0600000101010101" pitchFamily="50" charset="-127"/>
                <a:ea typeface="돋움" panose="020B0600000101010101" pitchFamily="50" charset="-127"/>
              </a:defRPr>
            </a:lvl2pPr>
            <a:lvl3pPr>
              <a:defRPr sz="1800">
                <a:latin typeface="돋움" panose="020B0600000101010101" pitchFamily="50" charset="-127"/>
                <a:ea typeface="돋움" panose="020B0600000101010101" pitchFamily="50" charset="-127"/>
              </a:defRPr>
            </a:lvl3pPr>
            <a:lvl4pPr>
              <a:defRPr sz="1600">
                <a:latin typeface="돋움" panose="020B0600000101010101" pitchFamily="50" charset="-127"/>
                <a:ea typeface="돋움" panose="020B0600000101010101" pitchFamily="50" charset="-127"/>
              </a:defRPr>
            </a:lvl4pPr>
            <a:lvl5pPr>
              <a:defRPr sz="1600">
                <a:latin typeface="돋움" panose="020B0600000101010101" pitchFamily="50" charset="-127"/>
                <a:ea typeface="돋움" panose="020B0600000101010101" pitchFamily="50" charset="-127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 sz="2000">
                <a:latin typeface="돋움" panose="020B0600000101010101" pitchFamily="50" charset="-127"/>
                <a:ea typeface="돋움" panose="020B0600000101010101" pitchFamily="50" charset="-127"/>
              </a:defRPr>
            </a:lvl2pPr>
            <a:lvl3pPr>
              <a:defRPr sz="1800">
                <a:latin typeface="돋움" panose="020B0600000101010101" pitchFamily="50" charset="-127"/>
                <a:ea typeface="돋움" panose="020B0600000101010101" pitchFamily="50" charset="-127"/>
              </a:defRPr>
            </a:lvl3pPr>
            <a:lvl4pPr>
              <a:defRPr sz="1600">
                <a:latin typeface="돋움" panose="020B0600000101010101" pitchFamily="50" charset="-127"/>
                <a:ea typeface="돋움" panose="020B0600000101010101" pitchFamily="50" charset="-127"/>
              </a:defRPr>
            </a:lvl4pPr>
            <a:lvl5pPr>
              <a:defRPr sz="1600">
                <a:latin typeface="돋움" panose="020B0600000101010101" pitchFamily="50" charset="-127"/>
                <a:ea typeface="돋움" panose="020B0600000101010101" pitchFamily="50" charset="-127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fld id="{C4645843-C924-4982-8A5B-CDB711B9767A}" type="datetimeFigureOut">
              <a:rPr lang="ko-KR" altLang="en-US" smtClean="0"/>
              <a:pPr/>
              <a:t>2017-10-16</a:t>
            </a:fld>
            <a:endParaRPr lang="ko-KR" altLang="en-US" dirty="0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fld id="{DA47865E-0758-4D1D-B0E5-EE655EA07FEF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0523530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fld id="{C4645843-C924-4982-8A5B-CDB711B9767A}" type="datetimeFigureOut">
              <a:rPr lang="ko-KR" altLang="en-US" smtClean="0"/>
              <a:pPr/>
              <a:t>2017-10-16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fld id="{DA47865E-0758-4D1D-B0E5-EE655EA07FEF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9242923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fld id="{C4645843-C924-4982-8A5B-CDB711B9767A}" type="datetimeFigureOut">
              <a:rPr lang="ko-KR" altLang="en-US" smtClean="0"/>
              <a:pPr/>
              <a:t>2017-10-16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fld id="{DA47865E-0758-4D1D-B0E5-EE655EA07FEF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07387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 sz="2800">
                <a:latin typeface="돋움" panose="020B0600000101010101" pitchFamily="50" charset="-127"/>
                <a:ea typeface="돋움" panose="020B0600000101010101" pitchFamily="50" charset="-127"/>
              </a:defRPr>
            </a:lvl2pPr>
            <a:lvl3pPr>
              <a:defRPr sz="2400">
                <a:latin typeface="돋움" panose="020B0600000101010101" pitchFamily="50" charset="-127"/>
                <a:ea typeface="돋움" panose="020B0600000101010101" pitchFamily="50" charset="-127"/>
              </a:defRPr>
            </a:lvl3pPr>
            <a:lvl4pPr>
              <a:defRPr sz="2000">
                <a:latin typeface="돋움" panose="020B0600000101010101" pitchFamily="50" charset="-127"/>
                <a:ea typeface="돋움" panose="020B0600000101010101" pitchFamily="50" charset="-127"/>
              </a:defRPr>
            </a:lvl4pPr>
            <a:lvl5pPr>
              <a:defRPr sz="2000">
                <a:latin typeface="돋움" panose="020B0600000101010101" pitchFamily="50" charset="-127"/>
                <a:ea typeface="돋움" panose="020B0600000101010101" pitchFamily="50" charset="-127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fld id="{C4645843-C924-4982-8A5B-CDB711B9767A}" type="datetimeFigureOut">
              <a:rPr lang="ko-KR" altLang="en-US" smtClean="0"/>
              <a:pPr/>
              <a:t>2017-10-16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fld id="{DA47865E-0758-4D1D-B0E5-EE655EA07FEF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3754914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fld id="{C4645843-C924-4982-8A5B-CDB711B9767A}" type="datetimeFigureOut">
              <a:rPr lang="ko-KR" altLang="en-US" smtClean="0"/>
              <a:pPr/>
              <a:t>2017-10-16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fld id="{DA47865E-0758-4D1D-B0E5-EE655EA07FEF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1900827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latin typeface="돋움" panose="020B0600000101010101" pitchFamily="50" charset="-127"/>
                <a:ea typeface="돋움" panose="020B0600000101010101" pitchFamily="50" charset="-127"/>
              </a:defRPr>
            </a:lvl2pPr>
            <a:lvl3pPr>
              <a:defRPr>
                <a:latin typeface="돋움" panose="020B0600000101010101" pitchFamily="50" charset="-127"/>
                <a:ea typeface="돋움" panose="020B0600000101010101" pitchFamily="50" charset="-127"/>
              </a:defRPr>
            </a:lvl3pPr>
            <a:lvl4pPr>
              <a:defRPr>
                <a:latin typeface="돋움" panose="020B0600000101010101" pitchFamily="50" charset="-127"/>
                <a:ea typeface="돋움" panose="020B0600000101010101" pitchFamily="50" charset="-127"/>
              </a:defRPr>
            </a:lvl4pPr>
            <a:lvl5pPr>
              <a:defRPr>
                <a:latin typeface="돋움" panose="020B0600000101010101" pitchFamily="50" charset="-127"/>
                <a:ea typeface="돋움" panose="020B0600000101010101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fld id="{C4645843-C924-4982-8A5B-CDB711B9767A}" type="datetimeFigureOut">
              <a:rPr lang="ko-KR" altLang="en-US" smtClean="0"/>
              <a:pPr/>
              <a:t>2017-10-16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fld id="{DA47865E-0758-4D1D-B0E5-EE655EA07FEF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9453260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780337" y="274639"/>
            <a:ext cx="2414588" cy="5851525"/>
          </a:xfrm>
        </p:spPr>
        <p:txBody>
          <a:bodyPr vert="eaVert"/>
          <a:lstStyle>
            <a:lvl1pPr>
              <a:defRPr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536575" y="274639"/>
            <a:ext cx="7078663" cy="5851525"/>
          </a:xfrm>
        </p:spPr>
        <p:txBody>
          <a:bodyPr vert="eaVert"/>
          <a:lstStyle>
            <a:lvl1pPr>
              <a:defRPr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latin typeface="돋움" panose="020B0600000101010101" pitchFamily="50" charset="-127"/>
                <a:ea typeface="돋움" panose="020B0600000101010101" pitchFamily="50" charset="-127"/>
              </a:defRPr>
            </a:lvl2pPr>
            <a:lvl3pPr>
              <a:defRPr>
                <a:latin typeface="돋움" panose="020B0600000101010101" pitchFamily="50" charset="-127"/>
                <a:ea typeface="돋움" panose="020B0600000101010101" pitchFamily="50" charset="-127"/>
              </a:defRPr>
            </a:lvl3pPr>
            <a:lvl4pPr>
              <a:defRPr>
                <a:latin typeface="돋움" panose="020B0600000101010101" pitchFamily="50" charset="-127"/>
                <a:ea typeface="돋움" panose="020B0600000101010101" pitchFamily="50" charset="-127"/>
              </a:defRPr>
            </a:lvl4pPr>
            <a:lvl5pPr>
              <a:defRPr>
                <a:latin typeface="돋움" panose="020B0600000101010101" pitchFamily="50" charset="-127"/>
                <a:ea typeface="돋움" panose="020B0600000101010101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fld id="{C4645843-C924-4982-8A5B-CDB711B9767A}" type="datetimeFigureOut">
              <a:rPr lang="ko-KR" altLang="en-US" smtClean="0"/>
              <a:pPr/>
              <a:t>2017-10-16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fld id="{DA47865E-0758-4D1D-B0E5-EE655EA07FEF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158746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fld id="{C4645843-C924-4982-8A5B-CDB711B9767A}" type="datetimeFigureOut">
              <a:rPr lang="ko-KR" altLang="en-US" smtClean="0"/>
              <a:pPr/>
              <a:t>2017-10-16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fld id="{DA47865E-0758-4D1D-B0E5-EE655EA07FEF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585841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돋움" panose="020B0600000101010101" pitchFamily="50" charset="-127"/>
          <a:ea typeface="돋움" panose="020B0600000101010101" pitchFamily="50" charset="-127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돋움" panose="020B0600000101010101" pitchFamily="50" charset="-127"/>
          <a:ea typeface="돋움" panose="020B0600000101010101" pitchFamily="50" charset="-127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돋움" panose="020B0600000101010101" pitchFamily="50" charset="-127"/>
          <a:ea typeface="돋움" panose="020B0600000101010101" pitchFamily="50" charset="-127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돋움" panose="020B0600000101010101" pitchFamily="50" charset="-127"/>
          <a:ea typeface="돋움" panose="020B0600000101010101" pitchFamily="50" charset="-127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돋움" panose="020B0600000101010101" pitchFamily="50" charset="-127"/>
          <a:ea typeface="돋움" panose="020B0600000101010101" pitchFamily="50" charset="-127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돋움" panose="020B0600000101010101" pitchFamily="50" charset="-127"/>
          <a:ea typeface="돋움" panose="020B0600000101010101" pitchFamily="50" charset="-127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765598" y="2136805"/>
            <a:ext cx="636584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2400" dirty="0" smtClean="0">
                <a:solidFill>
                  <a:schemeClr val="bg2">
                    <a:lumMod val="1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2017</a:t>
            </a:r>
            <a:r>
              <a:rPr lang="ko-KR" altLang="en-US" sz="2400" dirty="0">
                <a:solidFill>
                  <a:schemeClr val="bg2">
                    <a:lumMod val="1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2400" dirty="0" smtClean="0">
                <a:solidFill>
                  <a:schemeClr val="bg2">
                    <a:lumMod val="1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행정안전위원회 국정감사</a:t>
            </a:r>
            <a:r>
              <a:rPr lang="en-US" altLang="ko-KR" sz="2400" dirty="0" smtClean="0">
                <a:solidFill>
                  <a:schemeClr val="bg2">
                    <a:lumMod val="1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2400" dirty="0" smtClean="0">
                <a:solidFill>
                  <a:schemeClr val="bg2">
                    <a:lumMod val="1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서울특별시</a:t>
            </a:r>
            <a:r>
              <a:rPr lang="en-US" altLang="ko-KR" sz="2400" dirty="0" smtClean="0">
                <a:solidFill>
                  <a:schemeClr val="bg2">
                    <a:lumMod val="1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</a:p>
          <a:p>
            <a:pPr algn="ctr"/>
            <a:r>
              <a:rPr lang="ko-KR" altLang="en-US" sz="3200" dirty="0" err="1" smtClean="0">
                <a:solidFill>
                  <a:schemeClr val="bg2">
                    <a:lumMod val="1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서초을</a:t>
            </a:r>
            <a:r>
              <a:rPr lang="ko-KR" altLang="en-US" sz="3200" dirty="0" smtClean="0">
                <a:solidFill>
                  <a:schemeClr val="bg2">
                    <a:lumMod val="1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박성중</a:t>
            </a:r>
            <a:endParaRPr lang="ko-KR" altLang="en-US" sz="3200" dirty="0">
              <a:solidFill>
                <a:schemeClr val="bg2">
                  <a:lumMod val="10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3244915" y="3359780"/>
            <a:ext cx="3400290" cy="160043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ko-KR" sz="1400" spc="-150" dirty="0" smtClean="0">
                <a:solidFill>
                  <a:schemeClr val="bg2">
                    <a:lumMod val="10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2017. 10. 17 (</a:t>
            </a:r>
            <a:r>
              <a:rPr lang="ko-KR" altLang="en-US" sz="1400" spc="-150" dirty="0">
                <a:solidFill>
                  <a:schemeClr val="bg2">
                    <a:lumMod val="10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화</a:t>
            </a:r>
            <a:r>
              <a:rPr lang="en-US" altLang="ko-KR" sz="1400" spc="-150" dirty="0" smtClean="0">
                <a:solidFill>
                  <a:schemeClr val="bg2">
                    <a:lumMod val="10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</a:p>
          <a:p>
            <a:pPr lvl="0" algn="ctr"/>
            <a:r>
              <a:rPr lang="ko-KR" altLang="en-US" sz="1400" b="1" dirty="0" smtClean="0">
                <a:solidFill>
                  <a:schemeClr val="bg2">
                    <a:lumMod val="10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서울시청 회의실</a:t>
            </a:r>
            <a:endParaRPr lang="en-US" altLang="ko-KR" sz="1400" b="1" dirty="0" smtClean="0">
              <a:solidFill>
                <a:schemeClr val="bg2">
                  <a:lumMod val="10000"/>
                </a:schemeClr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lvl="0" algn="ctr"/>
            <a:endParaRPr lang="en-US" altLang="ko-KR" sz="1400" b="1" dirty="0">
              <a:solidFill>
                <a:schemeClr val="bg2">
                  <a:lumMod val="10000"/>
                </a:schemeClr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lvl="0" algn="ctr"/>
            <a:endParaRPr lang="en-US" altLang="ko-KR" sz="1400" b="1" dirty="0" smtClean="0">
              <a:solidFill>
                <a:schemeClr val="bg2">
                  <a:lumMod val="10000"/>
                </a:schemeClr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lvl="0" algn="ctr"/>
            <a:endParaRPr lang="en-US" altLang="ko-KR" sz="1400" b="1" dirty="0">
              <a:solidFill>
                <a:schemeClr val="bg2">
                  <a:lumMod val="10000"/>
                </a:schemeClr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lvl="0" algn="ctr"/>
            <a:endParaRPr lang="en-US" altLang="ko-KR" sz="1400" b="1" dirty="0" smtClean="0">
              <a:solidFill>
                <a:schemeClr val="bg2">
                  <a:lumMod val="10000"/>
                </a:schemeClr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lvl="0" algn="ctr"/>
            <a:r>
              <a:rPr lang="en-US" altLang="ko-KR" sz="1400" b="1" dirty="0" smtClean="0">
                <a:solidFill>
                  <a:schemeClr val="bg2">
                    <a:lumMod val="10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&gt; </a:t>
            </a:r>
            <a:r>
              <a:rPr lang="ko-KR" altLang="en-US" sz="1400" b="1" dirty="0" smtClean="0">
                <a:solidFill>
                  <a:schemeClr val="bg2">
                    <a:lumMod val="10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박시장 </a:t>
            </a:r>
            <a:r>
              <a:rPr lang="en-US" altLang="ko-KR" sz="1400" b="1" dirty="0" smtClean="0">
                <a:solidFill>
                  <a:schemeClr val="bg2">
                    <a:lumMod val="10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6</a:t>
            </a:r>
            <a:r>
              <a:rPr lang="ko-KR" altLang="en-US" sz="1400" b="1" dirty="0" smtClean="0">
                <a:solidFill>
                  <a:schemeClr val="bg2">
                    <a:lumMod val="10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년 평가 </a:t>
            </a:r>
            <a:r>
              <a:rPr lang="en-US" altLang="ko-KR" sz="1400" b="1" dirty="0" smtClean="0">
                <a:solidFill>
                  <a:schemeClr val="bg2">
                    <a:lumMod val="10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: </a:t>
            </a:r>
            <a:r>
              <a:rPr lang="ko-KR" altLang="en-US" sz="1400" b="1" dirty="0" smtClean="0">
                <a:solidFill>
                  <a:schemeClr val="bg2">
                    <a:lumMod val="10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과연 무엇을 했는가</a:t>
            </a:r>
            <a:r>
              <a:rPr lang="en-US" altLang="ko-KR" sz="1400" b="1" dirty="0" smtClean="0">
                <a:solidFill>
                  <a:schemeClr val="bg2">
                    <a:lumMod val="10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!</a:t>
            </a:r>
            <a:endParaRPr lang="en-US" altLang="ko-KR" sz="1400" b="1" dirty="0">
              <a:solidFill>
                <a:schemeClr val="bg2">
                  <a:lumMod val="10000"/>
                </a:schemeClr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97130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83994" y="4509439"/>
            <a:ext cx="411843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4000" dirty="0" smtClean="0">
                <a:solidFill>
                  <a:schemeClr val="bg2">
                    <a:lumMod val="1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박시장의 </a:t>
            </a:r>
            <a:r>
              <a:rPr lang="en-US" altLang="ko-KR" sz="4000" dirty="0" smtClean="0">
                <a:solidFill>
                  <a:schemeClr val="bg2">
                    <a:lumMod val="1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6</a:t>
            </a:r>
            <a:r>
              <a:rPr lang="ko-KR" altLang="en-US" sz="4000" dirty="0" smtClean="0">
                <a:solidFill>
                  <a:schemeClr val="bg2">
                    <a:lumMod val="1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년은</a:t>
            </a:r>
            <a:r>
              <a:rPr lang="en-US" altLang="ko-KR" sz="4000" dirty="0" smtClean="0">
                <a:solidFill>
                  <a:schemeClr val="bg2">
                    <a:lumMod val="1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4000" dirty="0">
              <a:solidFill>
                <a:schemeClr val="bg2">
                  <a:lumMod val="10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9367" y="1541444"/>
            <a:ext cx="2871918" cy="2871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3366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83042" y="403913"/>
            <a:ext cx="63369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2800" dirty="0" smtClean="0">
                <a:solidFill>
                  <a:schemeClr val="bg2">
                    <a:lumMod val="1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&lt;</a:t>
            </a:r>
            <a:r>
              <a:rPr lang="ko-KR" altLang="en-US" sz="2800" dirty="0" smtClean="0">
                <a:solidFill>
                  <a:schemeClr val="bg2">
                    <a:lumMod val="1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표</a:t>
            </a:r>
            <a:r>
              <a:rPr lang="en-US" altLang="ko-KR" sz="2800" dirty="0" smtClean="0">
                <a:solidFill>
                  <a:schemeClr val="bg2">
                    <a:lumMod val="1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1&gt; </a:t>
            </a:r>
            <a:r>
              <a:rPr lang="ko-KR" altLang="en-US" sz="2800" dirty="0" smtClean="0">
                <a:solidFill>
                  <a:schemeClr val="bg2">
                    <a:lumMod val="1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서울시민 사회적 신뢰 여론조사</a:t>
            </a:r>
            <a:endParaRPr lang="ko-KR" altLang="en-US" sz="3200" dirty="0">
              <a:solidFill>
                <a:schemeClr val="bg2">
                  <a:lumMod val="10000"/>
                </a:schemeClr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12796" y="4581128"/>
            <a:ext cx="385073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spc="-150" dirty="0" smtClean="0">
                <a:latin typeface="돋움" panose="020B0600000101010101" pitchFamily="50" charset="-127"/>
                <a:ea typeface="돋움" panose="020B0600000101010101" pitchFamily="50" charset="-127"/>
              </a:rPr>
              <a:t>출처 </a:t>
            </a:r>
            <a:r>
              <a:rPr lang="en-US" altLang="ko-KR" sz="1600" spc="-150" dirty="0" smtClean="0">
                <a:latin typeface="돋움" panose="020B0600000101010101" pitchFamily="50" charset="-127"/>
                <a:ea typeface="돋움" panose="020B0600000101010101" pitchFamily="50" charset="-127"/>
              </a:rPr>
              <a:t>: </a:t>
            </a:r>
            <a:r>
              <a:rPr lang="ko-KR" altLang="en-US" sz="1600" spc="-150" dirty="0" smtClean="0">
                <a:latin typeface="돋움" panose="020B0600000101010101" pitchFamily="50" charset="-127"/>
                <a:ea typeface="돋움" panose="020B0600000101010101" pitchFamily="50" charset="-127"/>
              </a:rPr>
              <a:t>서울시 서울연구원</a:t>
            </a:r>
            <a:r>
              <a:rPr lang="en-US" altLang="ko-KR" sz="1600" spc="-150" dirty="0" smtClean="0"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1600" spc="-150" dirty="0" smtClean="0">
                <a:latin typeface="돋움" panose="020B0600000101010101" pitchFamily="50" charset="-127"/>
                <a:ea typeface="돋움" panose="020B0600000101010101" pitchFamily="50" charset="-127"/>
              </a:rPr>
              <a:t>서울 </a:t>
            </a:r>
            <a:r>
              <a:rPr lang="ko-KR" altLang="en-US" sz="1600" spc="-150" dirty="0" err="1" smtClean="0">
                <a:latin typeface="돋움" panose="020B0600000101010101" pitchFamily="50" charset="-127"/>
                <a:ea typeface="돋움" panose="020B0600000101010101" pitchFamily="50" charset="-127"/>
              </a:rPr>
              <a:t>서베이</a:t>
            </a:r>
            <a:r>
              <a:rPr lang="en-US" altLang="ko-KR" sz="1600" spc="-150" dirty="0" smtClean="0">
                <a:latin typeface="돋움" panose="020B0600000101010101" pitchFamily="50" charset="-127"/>
                <a:ea typeface="돋움" panose="020B0600000101010101" pitchFamily="50" charset="-127"/>
              </a:rPr>
              <a:t>(2016)</a:t>
            </a:r>
            <a:endParaRPr lang="ko-KR" altLang="en-US" sz="1600" spc="-150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pic>
        <p:nvPicPr>
          <p:cNvPr id="6" name="Picture 2" descr="C:\Users\assembly\Desktop\tbs%20radio%2020-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3" t="2128" r="833" b="2128"/>
          <a:stretch/>
        </p:blipFill>
        <p:spPr bwMode="auto">
          <a:xfrm>
            <a:off x="1019671" y="1268758"/>
            <a:ext cx="7845511" cy="3294000"/>
          </a:xfrm>
          <a:prstGeom prst="rect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모서리가 둥근 직사각형 6"/>
          <p:cNvSpPr/>
          <p:nvPr/>
        </p:nvSpPr>
        <p:spPr>
          <a:xfrm>
            <a:off x="992560" y="5013176"/>
            <a:ext cx="7872622" cy="1512168"/>
          </a:xfrm>
          <a:prstGeom prst="roundRect">
            <a:avLst>
              <a:gd name="adj" fmla="val 4762"/>
            </a:avLst>
          </a:prstGeom>
          <a:solidFill>
            <a:schemeClr val="tx1">
              <a:lumMod val="95000"/>
              <a:lumOff val="5000"/>
            </a:schemeClr>
          </a:soli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dirty="0" smtClean="0">
                <a:latin typeface="돋움" panose="020B0600000101010101" pitchFamily="50" charset="-127"/>
                <a:ea typeface="돋움" panose="020B0600000101010101" pitchFamily="50" charset="-127"/>
              </a:rPr>
              <a:t>공공기관 신뢰 최하위</a:t>
            </a:r>
            <a:endParaRPr lang="en-US" altLang="ko-KR" dirty="0" smtClean="0"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dirty="0" err="1" smtClean="0">
                <a:latin typeface="돋움" panose="020B0600000101010101" pitchFamily="50" charset="-127"/>
                <a:ea typeface="돋움" panose="020B0600000101010101" pitchFamily="50" charset="-127"/>
              </a:rPr>
              <a:t>임기初</a:t>
            </a:r>
            <a:r>
              <a:rPr lang="ko-KR" altLang="en-US" dirty="0" smtClean="0">
                <a:latin typeface="돋움" panose="020B0600000101010101" pitchFamily="50" charset="-127"/>
                <a:ea typeface="돋움" panose="020B0600000101010101" pitchFamily="50" charset="-127"/>
              </a:rPr>
              <a:t> 반짝 상승</a:t>
            </a:r>
            <a:r>
              <a:rPr lang="en-US" altLang="ko-KR" dirty="0" smtClean="0"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dirty="0" smtClean="0">
                <a:latin typeface="돋움" panose="020B0600000101010101" pitchFamily="50" charset="-127"/>
                <a:ea typeface="돋움" panose="020B0600000101010101" pitchFamily="50" charset="-127"/>
              </a:rPr>
              <a:t>이후 지속적 하락</a:t>
            </a:r>
            <a:endParaRPr lang="ko-KR" altLang="en-US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184690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229207" y="403913"/>
            <a:ext cx="74446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2800" dirty="0" smtClean="0">
                <a:solidFill>
                  <a:schemeClr val="bg2">
                    <a:lumMod val="1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&lt;</a:t>
            </a:r>
            <a:r>
              <a:rPr lang="ko-KR" altLang="en-US" sz="2800" dirty="0" smtClean="0">
                <a:solidFill>
                  <a:schemeClr val="bg2">
                    <a:lumMod val="1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표</a:t>
            </a:r>
            <a:r>
              <a:rPr lang="en-US" altLang="ko-KR" sz="2800" dirty="0" smtClean="0">
                <a:solidFill>
                  <a:schemeClr val="bg2">
                    <a:lumMod val="1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2&gt; </a:t>
            </a:r>
            <a:r>
              <a:rPr lang="ko-KR" altLang="en-US" sz="2800" dirty="0" smtClean="0">
                <a:solidFill>
                  <a:schemeClr val="bg2">
                    <a:lumMod val="1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서울시 예산 지출액 中 분배</a:t>
            </a:r>
            <a:r>
              <a:rPr lang="en-US" altLang="ko-KR" sz="2800" dirty="0" smtClean="0">
                <a:solidFill>
                  <a:schemeClr val="bg2">
                    <a:lumMod val="1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/</a:t>
            </a:r>
            <a:r>
              <a:rPr lang="ko-KR" altLang="en-US" sz="2800" dirty="0" smtClean="0">
                <a:solidFill>
                  <a:schemeClr val="bg2">
                    <a:lumMod val="1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성장 대비</a:t>
            </a:r>
            <a:endParaRPr lang="ko-KR" altLang="en-US" sz="3200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4254308"/>
              </p:ext>
            </p:extLst>
          </p:nvPr>
        </p:nvGraphicFramePr>
        <p:xfrm>
          <a:off x="992560" y="1414108"/>
          <a:ext cx="7920880" cy="273497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619606"/>
                <a:gridCol w="900182"/>
                <a:gridCol w="900182"/>
                <a:gridCol w="900182"/>
                <a:gridCol w="900182"/>
                <a:gridCol w="900182"/>
                <a:gridCol w="900182"/>
                <a:gridCol w="900182"/>
              </a:tblGrid>
              <a:tr h="455829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40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구분</a:t>
                      </a:r>
                      <a:endParaRPr lang="ko-KR" altLang="en-US" sz="1400" b="0" i="0" u="none" strike="noStrike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40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2011</a:t>
                      </a:r>
                      <a:endParaRPr lang="en-US" altLang="ko-KR" sz="1400" b="0" i="0" u="none" strike="noStrike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40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2012</a:t>
                      </a:r>
                      <a:endParaRPr lang="en-US" altLang="ko-KR" sz="1400" b="0" i="0" u="none" strike="noStrike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40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2013</a:t>
                      </a:r>
                      <a:endParaRPr lang="en-US" altLang="ko-KR" sz="1400" b="0" i="0" u="none" strike="noStrike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40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2014</a:t>
                      </a:r>
                      <a:endParaRPr lang="en-US" altLang="ko-KR" sz="1400" b="0" i="0" u="none" strike="noStrike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40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2015</a:t>
                      </a:r>
                      <a:endParaRPr lang="en-US" altLang="ko-KR" sz="1400" b="0" i="0" u="none" strike="noStrike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40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2016</a:t>
                      </a:r>
                      <a:endParaRPr lang="en-US" altLang="ko-KR" sz="1400" b="0" i="0" u="none" strike="noStrike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40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2017</a:t>
                      </a:r>
                      <a:endParaRPr lang="en-US" altLang="ko-KR" sz="1400" b="0" i="0" u="none" strike="noStrike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455829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400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서울시 총</a:t>
                      </a:r>
                      <a:r>
                        <a:rPr lang="ko-KR" altLang="en-US" sz="1400" u="none" strike="noStrike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지출액</a:t>
                      </a:r>
                      <a:endParaRPr lang="ko-KR" altLang="en-US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400" u="none" strike="noStrike" spc="-15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20,499,280</a:t>
                      </a:r>
                      <a:endParaRPr lang="en-US" altLang="ko-KR" sz="1400" b="0" i="0" u="none" strike="noStrike" spc="-15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400" u="none" strike="noStrike" spc="-15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21,368,504</a:t>
                      </a:r>
                      <a:endParaRPr lang="en-US" altLang="ko-KR" sz="1400" b="0" i="0" u="none" strike="noStrike" spc="-15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400" u="none" strike="noStrike" spc="-15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23,055,476</a:t>
                      </a:r>
                      <a:endParaRPr lang="en-US" altLang="ko-KR" sz="1400" b="0" i="0" u="none" strike="noStrike" spc="-15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400" u="none" strike="noStrike" spc="-15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24,175,347</a:t>
                      </a:r>
                      <a:endParaRPr lang="en-US" altLang="ko-KR" sz="1400" b="0" i="0" u="none" strike="noStrike" spc="-15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400" u="none" strike="noStrike" spc="-15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25,521,635</a:t>
                      </a:r>
                      <a:endParaRPr lang="en-US" altLang="ko-KR" sz="1400" b="0" i="0" u="none" strike="noStrike" spc="-15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400" u="none" strike="noStrike" spc="-15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28,751,388</a:t>
                      </a:r>
                      <a:endParaRPr lang="en-US" altLang="ko-KR" sz="1400" b="0" i="0" u="none" strike="noStrike" spc="-15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400" u="none" strike="noStrike" spc="-15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19,946,464</a:t>
                      </a:r>
                      <a:endParaRPr lang="en-US" altLang="ko-KR" sz="1400" b="0" i="0" u="none" strike="noStrike" spc="-15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55829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400" b="1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사회복지</a:t>
                      </a:r>
                      <a:endParaRPr lang="ko-KR" altLang="en-US" sz="1400" b="1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4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4,836,028</a:t>
                      </a:r>
                      <a:endParaRPr lang="en-US" altLang="ko-KR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4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5,693,013</a:t>
                      </a:r>
                      <a:endParaRPr lang="en-US" altLang="ko-KR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4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6,966,935</a:t>
                      </a:r>
                      <a:endParaRPr lang="en-US" altLang="ko-KR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4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7,170,168</a:t>
                      </a:r>
                      <a:endParaRPr lang="en-US" altLang="ko-KR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4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8,009,329</a:t>
                      </a:r>
                      <a:endParaRPr lang="en-US" altLang="ko-KR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4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8,647,001</a:t>
                      </a:r>
                      <a:endParaRPr lang="en-US" altLang="ko-KR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4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7,214,439</a:t>
                      </a:r>
                      <a:endParaRPr lang="en-US" altLang="ko-KR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55829">
                <a:tc vMerge="1">
                  <a:txBody>
                    <a:bodyPr/>
                    <a:lstStyle/>
                    <a:p>
                      <a:pPr algn="ctr" rtl="0" fontAlgn="ctr"/>
                      <a:endParaRPr lang="ko-KR" altLang="en-US" sz="1100" b="0" i="0" u="none" strike="noStrike" dirty="0">
                        <a:solidFill>
                          <a:schemeClr val="bg1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400" u="none" strike="noStrike" dirty="0" smtClean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23.6%</a:t>
                      </a:r>
                      <a:endParaRPr lang="en-US" altLang="ko-KR" sz="1400" b="0" i="0" u="none" strike="noStrike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400" u="none" strike="noStrike" dirty="0" smtClean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26.6%</a:t>
                      </a:r>
                      <a:endParaRPr lang="en-US" altLang="ko-KR" sz="1400" b="0" i="0" u="none" strike="noStrike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400" u="none" strike="noStrike" dirty="0" smtClean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30.2%</a:t>
                      </a:r>
                      <a:endParaRPr lang="en-US" altLang="ko-KR" sz="1400" b="0" i="0" u="none" strike="noStrike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400" u="none" strike="noStrike" dirty="0" smtClean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29.7%</a:t>
                      </a:r>
                      <a:endParaRPr lang="en-US" altLang="ko-KR" sz="1400" b="0" i="0" u="none" strike="noStrike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400" u="none" strike="noStrike" dirty="0" smtClean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31.4%</a:t>
                      </a:r>
                      <a:endParaRPr lang="en-US" altLang="ko-KR" sz="1400" b="0" i="0" u="none" strike="noStrike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400" u="none" strike="noStrike" dirty="0" smtClean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30.1%</a:t>
                      </a:r>
                      <a:endParaRPr lang="en-US" altLang="ko-KR" sz="1400" b="0" i="0" u="none" strike="noStrike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400" u="none" strike="noStrike" dirty="0" smtClean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36.2%</a:t>
                      </a:r>
                      <a:endParaRPr lang="en-US" altLang="ko-KR" sz="1400" b="0" i="0" u="none" strike="noStrike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</a:tr>
              <a:tr h="455829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n-US" sz="1400" b="1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</a:rPr>
                        <a:t>SOC </a:t>
                      </a:r>
                      <a:r>
                        <a:rPr lang="ko-KR" altLang="en-US" sz="1400" b="1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투자</a:t>
                      </a:r>
                      <a:endParaRPr lang="en-US" sz="1400" b="1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돋움" panose="020B0600000101010101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4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1,223,072</a:t>
                      </a:r>
                      <a:endParaRPr lang="en-US" altLang="ko-KR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4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1,327,625</a:t>
                      </a:r>
                      <a:endParaRPr lang="en-US" altLang="ko-KR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4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1,406,417</a:t>
                      </a:r>
                      <a:endParaRPr lang="en-US" altLang="ko-KR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4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1,436,511</a:t>
                      </a:r>
                      <a:endParaRPr lang="en-US" altLang="ko-KR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4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1,743,844</a:t>
                      </a:r>
                      <a:endParaRPr lang="en-US" altLang="ko-KR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4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1,557,904</a:t>
                      </a:r>
                      <a:endParaRPr lang="en-US" altLang="ko-KR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4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1,132,497</a:t>
                      </a:r>
                      <a:endParaRPr lang="en-US" altLang="ko-KR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55829">
                <a:tc vMerge="1">
                  <a:txBody>
                    <a:bodyPr/>
                    <a:lstStyle/>
                    <a:p>
                      <a:pPr algn="ctr" rtl="0" fontAlgn="ctr"/>
                      <a:endParaRPr lang="ko-KR" altLang="en-US" sz="1100" b="0" i="0" u="none" strike="noStrike" dirty="0">
                        <a:solidFill>
                          <a:schemeClr val="bg1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400" u="none" strike="noStrike" dirty="0" smtClean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6%</a:t>
                      </a:r>
                      <a:endParaRPr lang="en-US" altLang="ko-KR" sz="1400" b="0" i="0" u="none" strike="noStrike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400" u="none" strike="noStrike" dirty="0" smtClean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6.2%</a:t>
                      </a:r>
                      <a:endParaRPr lang="en-US" altLang="ko-KR" sz="1400" b="0" i="0" u="none" strike="noStrike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400" u="none" strike="noStrike" dirty="0" smtClean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6.1%</a:t>
                      </a:r>
                      <a:endParaRPr lang="en-US" altLang="ko-KR" sz="1400" b="0" i="0" u="none" strike="noStrike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400" u="none" strike="noStrike" dirty="0" smtClean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5.9%</a:t>
                      </a:r>
                      <a:endParaRPr lang="en-US" altLang="ko-KR" sz="1400" b="0" i="0" u="none" strike="noStrike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400" u="none" strike="noStrike" dirty="0" smtClean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6.8%</a:t>
                      </a:r>
                      <a:endParaRPr lang="en-US" altLang="ko-KR" sz="1400" b="0" i="0" u="none" strike="noStrike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400" u="none" strike="noStrike" dirty="0" smtClean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5.4%</a:t>
                      </a:r>
                      <a:endParaRPr lang="en-US" altLang="ko-KR" sz="1400" b="0" i="0" u="none" strike="noStrike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400" u="none" strike="noStrike" dirty="0" smtClean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5.7%</a:t>
                      </a:r>
                      <a:endParaRPr lang="en-US" altLang="ko-KR" sz="1400" b="0" i="0" u="none" strike="noStrike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893034" y="4226086"/>
            <a:ext cx="38164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출처 </a:t>
            </a:r>
            <a:r>
              <a:rPr lang="en-US" altLang="ko-KR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: </a:t>
            </a:r>
            <a:r>
              <a:rPr lang="ko-KR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서울시 국정감사 제출자료</a:t>
            </a:r>
            <a:r>
              <a:rPr lang="en-US" altLang="ko-KR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(17.10)</a:t>
            </a:r>
          </a:p>
        </p:txBody>
      </p:sp>
      <p:sp>
        <p:nvSpPr>
          <p:cNvPr id="11" name="직사각형 10"/>
          <p:cNvSpPr/>
          <p:nvPr/>
        </p:nvSpPr>
        <p:spPr>
          <a:xfrm>
            <a:off x="7377522" y="1068616"/>
            <a:ext cx="168828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단위</a:t>
            </a:r>
            <a:r>
              <a:rPr lang="en-US" altLang="ko-KR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: </a:t>
            </a:r>
            <a:r>
              <a:rPr lang="ko-KR" altLang="en-US" sz="14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백만원</a:t>
            </a:r>
            <a:r>
              <a:rPr lang="en-US" altLang="ko-KR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%)</a:t>
            </a:r>
            <a:endParaRPr lang="ko-KR" altLang="en-US" sz="1400" dirty="0">
              <a:solidFill>
                <a:schemeClr val="tx1">
                  <a:lumMod val="95000"/>
                  <a:lumOff val="5000"/>
                </a:schemeClr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992560" y="4725144"/>
            <a:ext cx="7920880" cy="1728192"/>
          </a:xfrm>
          <a:prstGeom prst="roundRect">
            <a:avLst>
              <a:gd name="adj" fmla="val 4762"/>
            </a:avLst>
          </a:prstGeom>
          <a:solidFill>
            <a:schemeClr val="tx1">
              <a:lumMod val="95000"/>
              <a:lumOff val="5000"/>
            </a:schemeClr>
          </a:soli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dirty="0" smtClean="0">
                <a:latin typeface="돋움" panose="020B0600000101010101" pitchFamily="50" charset="-127"/>
                <a:ea typeface="돋움" panose="020B0600000101010101" pitchFamily="50" charset="-127"/>
              </a:rPr>
              <a:t>퍼주기 복지 예산에 집중</a:t>
            </a:r>
            <a:endParaRPr lang="en-US" altLang="ko-KR" dirty="0" smtClean="0"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dirty="0" smtClean="0">
                <a:latin typeface="돋움" panose="020B0600000101010101" pitchFamily="50" charset="-127"/>
                <a:ea typeface="돋움" panose="020B0600000101010101" pitchFamily="50" charset="-127"/>
              </a:rPr>
              <a:t>후대를 위한 미래성장 투자 無</a:t>
            </a:r>
            <a:endParaRPr lang="en-US" altLang="ko-KR" dirty="0" smtClean="0"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dirty="0" smtClean="0">
                <a:latin typeface="돋움" panose="020B0600000101010101" pitchFamily="50" charset="-127"/>
                <a:ea typeface="돋움" panose="020B0600000101010101" pitchFamily="50" charset="-127"/>
              </a:rPr>
              <a:t>이대로 가면 </a:t>
            </a:r>
            <a:r>
              <a:rPr lang="en-US" altLang="ko-KR" dirty="0" smtClean="0">
                <a:latin typeface="돋움" panose="020B0600000101010101" pitchFamily="50" charset="-127"/>
                <a:ea typeface="돋움" panose="020B0600000101010101" pitchFamily="50" charset="-127"/>
              </a:rPr>
              <a:t>‘</a:t>
            </a:r>
            <a:r>
              <a:rPr lang="ko-KR" altLang="en-US" dirty="0" smtClean="0">
                <a:latin typeface="돋움" panose="020B0600000101010101" pitchFamily="50" charset="-127"/>
                <a:ea typeface="돋움" panose="020B0600000101010101" pitchFamily="50" charset="-127"/>
              </a:rPr>
              <a:t>미래 서울</a:t>
            </a:r>
            <a:r>
              <a:rPr lang="en-US" altLang="ko-KR" dirty="0" smtClean="0">
                <a:latin typeface="돋움" panose="020B0600000101010101" pitchFamily="50" charset="-127"/>
                <a:ea typeface="돋움" panose="020B0600000101010101" pitchFamily="50" charset="-127"/>
              </a:rPr>
              <a:t>’ </a:t>
            </a:r>
            <a:r>
              <a:rPr lang="ko-KR" altLang="en-US" dirty="0" smtClean="0">
                <a:latin typeface="돋움" panose="020B0600000101010101" pitchFamily="50" charset="-127"/>
                <a:ea typeface="돋움" panose="020B0600000101010101" pitchFamily="50" charset="-127"/>
              </a:rPr>
              <a:t>불투명</a:t>
            </a:r>
            <a:endParaRPr lang="en-US" altLang="ko-KR" dirty="0" smtClean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27512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23972" y="403913"/>
            <a:ext cx="70551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2800" dirty="0" smtClean="0">
                <a:solidFill>
                  <a:schemeClr val="bg2">
                    <a:lumMod val="1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&lt;</a:t>
            </a:r>
            <a:r>
              <a:rPr lang="ko-KR" altLang="en-US" sz="2800" dirty="0" smtClean="0">
                <a:solidFill>
                  <a:schemeClr val="bg2">
                    <a:lumMod val="1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표</a:t>
            </a:r>
            <a:r>
              <a:rPr lang="en-US" altLang="ko-KR" sz="2800" dirty="0" smtClean="0">
                <a:solidFill>
                  <a:schemeClr val="bg2">
                    <a:lumMod val="1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3&gt; </a:t>
            </a:r>
            <a:r>
              <a:rPr lang="ko-KR" altLang="en-US" sz="2800" dirty="0" smtClean="0">
                <a:solidFill>
                  <a:schemeClr val="bg2">
                    <a:lumMod val="1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서울시민 문화환경 만족도 여론조사</a:t>
            </a:r>
            <a:endParaRPr lang="ko-KR" altLang="en-US" sz="3200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968810" y="5142413"/>
            <a:ext cx="7944629" cy="1080120"/>
          </a:xfrm>
          <a:prstGeom prst="roundRect">
            <a:avLst>
              <a:gd name="adj" fmla="val 4762"/>
            </a:avLst>
          </a:prstGeom>
          <a:solidFill>
            <a:schemeClr val="tx1">
              <a:lumMod val="95000"/>
              <a:lumOff val="5000"/>
            </a:schemeClr>
          </a:soli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dirty="0" smtClean="0">
                <a:latin typeface="돋움" panose="020B0600000101010101" pitchFamily="50" charset="-127"/>
                <a:ea typeface="돋움" panose="020B0600000101010101" pitchFamily="50" charset="-127"/>
              </a:rPr>
              <a:t>해마다 낮아지는 문화환경 만족도</a:t>
            </a:r>
            <a:endParaRPr lang="ko-KR" altLang="en-US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85685" y="4665011"/>
            <a:ext cx="49685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출처 </a:t>
            </a:r>
            <a:r>
              <a:rPr lang="en-US" altLang="ko-KR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: </a:t>
            </a:r>
            <a:r>
              <a:rPr lang="ko-KR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서울시˙ 서울연구원</a:t>
            </a:r>
            <a:r>
              <a:rPr lang="en-US" altLang="ko-KR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1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서울서베이</a:t>
            </a:r>
            <a:r>
              <a:rPr lang="en-US" altLang="ko-KR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(2016)</a:t>
            </a:r>
          </a:p>
        </p:txBody>
      </p:sp>
      <p:graphicFrame>
        <p:nvGraphicFramePr>
          <p:cNvPr id="12" name="표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5028862"/>
              </p:ext>
            </p:extLst>
          </p:nvPr>
        </p:nvGraphicFramePr>
        <p:xfrm>
          <a:off x="992559" y="1256885"/>
          <a:ext cx="7920880" cy="338437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59536"/>
                <a:gridCol w="1323220"/>
                <a:gridCol w="1323220"/>
                <a:gridCol w="1128726"/>
                <a:gridCol w="1128726"/>
                <a:gridCol w="1128726"/>
                <a:gridCol w="1128726"/>
              </a:tblGrid>
              <a:tr h="483482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600" b="1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기간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6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매우 불만족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6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약간 불만족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6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보통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6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약간 만족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6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매우 만족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6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평균</a:t>
                      </a:r>
                      <a:r>
                        <a:rPr lang="en-US" altLang="ko-KR" sz="16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(10</a:t>
                      </a:r>
                      <a:r>
                        <a:rPr lang="ko-KR" altLang="en-US" sz="16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점</a:t>
                      </a:r>
                      <a:r>
                        <a:rPr lang="en-US" altLang="ko-KR" sz="16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)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</a:tr>
              <a:tr h="48348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2011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0.8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5.8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49.7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39.3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4.4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6.02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</a:tr>
              <a:tr h="48348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2012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2.0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6.3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42.8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32.2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16.7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6.38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</a:tr>
              <a:tr h="48348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2013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0.8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4.7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37.1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52.0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5.3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6.41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</a:tr>
              <a:tr h="48348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2014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1.7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11.0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42.9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38.1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6.4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5.91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</a:tr>
              <a:tr h="48348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2015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2.3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11.0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48.1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36.1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2.5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5.63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</a:tr>
              <a:tr h="48348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2016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2.2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10.8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48.8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35.9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2.2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5.63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33893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924912" y="403913"/>
            <a:ext cx="60532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2800" dirty="0" smtClean="0">
                <a:solidFill>
                  <a:schemeClr val="bg2">
                    <a:lumMod val="1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&lt;</a:t>
            </a:r>
            <a:r>
              <a:rPr lang="ko-KR" altLang="en-US" sz="2800" dirty="0" smtClean="0">
                <a:solidFill>
                  <a:schemeClr val="bg2">
                    <a:lumMod val="1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표</a:t>
            </a:r>
            <a:r>
              <a:rPr lang="en-US" altLang="ko-KR" sz="2800" dirty="0">
                <a:solidFill>
                  <a:schemeClr val="bg2">
                    <a:lumMod val="1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4</a:t>
            </a:r>
            <a:r>
              <a:rPr lang="en-US" altLang="ko-KR" sz="2800" dirty="0" smtClean="0">
                <a:solidFill>
                  <a:schemeClr val="bg2">
                    <a:lumMod val="1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&gt; </a:t>
            </a:r>
            <a:r>
              <a:rPr lang="ko-KR" altLang="en-US" sz="2800" dirty="0" err="1" smtClean="0">
                <a:solidFill>
                  <a:schemeClr val="bg2">
                    <a:lumMod val="1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초미세먼지</a:t>
            </a:r>
            <a:r>
              <a:rPr lang="ko-KR" altLang="en-US" sz="2800" dirty="0" smtClean="0">
                <a:solidFill>
                  <a:schemeClr val="bg2">
                    <a:lumMod val="1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2800" dirty="0" smtClean="0">
                <a:solidFill>
                  <a:schemeClr val="bg2">
                    <a:lumMod val="1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PM2.5 </a:t>
            </a:r>
            <a:r>
              <a:rPr lang="ko-KR" altLang="en-US" sz="2800" dirty="0" smtClean="0">
                <a:solidFill>
                  <a:schemeClr val="bg2">
                    <a:lumMod val="1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서울 농도</a:t>
            </a:r>
            <a:endParaRPr lang="ko-KR" altLang="en-US" sz="3200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03851" y="4161713"/>
            <a:ext cx="80934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* </a:t>
            </a:r>
            <a:r>
              <a:rPr lang="ko-KR" altLang="en-US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출처</a:t>
            </a:r>
            <a:r>
              <a:rPr lang="en-US" altLang="ko-KR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:</a:t>
            </a:r>
            <a:r>
              <a:rPr lang="en-US" altLang="ko-KR" sz="14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14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OECD </a:t>
            </a:r>
            <a:r>
              <a:rPr lang="ko-KR" altLang="en-US" sz="14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「</a:t>
            </a:r>
            <a:r>
              <a:rPr lang="en-US" altLang="ko-KR" sz="14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http://stats.oecd.org/, air quality and health</a:t>
            </a:r>
            <a:r>
              <a:rPr lang="ko-KR" altLang="en-US" sz="14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」 </a:t>
            </a:r>
            <a:r>
              <a:rPr lang="en-US" altLang="ko-KR" sz="1400" spc="-150" dirty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2017. </a:t>
            </a:r>
            <a:r>
              <a:rPr lang="en-US" altLang="ko-KR" sz="14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05  ; </a:t>
            </a:r>
            <a:r>
              <a:rPr lang="ko-KR" altLang="en-US" sz="14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서울시 국정감사 제출자료</a:t>
            </a:r>
            <a:r>
              <a:rPr lang="en-US" altLang="ko-KR" sz="1400" spc="-15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(17.10)</a:t>
            </a:r>
            <a:endParaRPr lang="ko-KR" altLang="en-US" sz="1400" spc="-150" dirty="0">
              <a:solidFill>
                <a:schemeClr val="tx1">
                  <a:lumMod val="95000"/>
                  <a:lumOff val="5000"/>
                </a:schemeClr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906294" y="3849173"/>
            <a:ext cx="6025115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* </a:t>
            </a:r>
            <a:r>
              <a:rPr lang="ko-KR" altLang="en-US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대기 </a:t>
            </a:r>
            <a:r>
              <a:rPr lang="ko-KR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중 미세먼지</a:t>
            </a:r>
            <a:r>
              <a:rPr lang="en-US" altLang="ko-KR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(PM2.5) </a:t>
            </a:r>
            <a:r>
              <a:rPr lang="ko-KR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농도의 연평균 </a:t>
            </a:r>
            <a:r>
              <a:rPr lang="ko-KR" altLang="en-US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수치임</a:t>
            </a:r>
            <a:endParaRPr lang="ko-KR" altLang="en-US" sz="1400" dirty="0">
              <a:solidFill>
                <a:schemeClr val="tx1">
                  <a:lumMod val="95000"/>
                  <a:lumOff val="5000"/>
                </a:schemeClr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992560" y="4653136"/>
            <a:ext cx="7981013" cy="1728192"/>
          </a:xfrm>
          <a:prstGeom prst="roundRect">
            <a:avLst>
              <a:gd name="adj" fmla="val 4762"/>
            </a:avLst>
          </a:prstGeom>
          <a:solidFill>
            <a:schemeClr val="tx1">
              <a:lumMod val="95000"/>
              <a:lumOff val="5000"/>
            </a:schemeClr>
          </a:soli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altLang="ko-KR" sz="1600" dirty="0"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dirty="0" smtClean="0">
                <a:latin typeface="돋움" panose="020B0600000101010101" pitchFamily="50" charset="-127"/>
                <a:ea typeface="돋움" panose="020B0600000101010101" pitchFamily="50" charset="-127"/>
              </a:rPr>
              <a:t>OECD</a:t>
            </a:r>
            <a:r>
              <a:rPr lang="ko-KR" altLang="en-US" dirty="0" smtClean="0">
                <a:latin typeface="돋움" panose="020B0600000101010101" pitchFamily="50" charset="-127"/>
                <a:ea typeface="돋움" panose="020B0600000101010101" pitchFamily="50" charset="-127"/>
              </a:rPr>
              <a:t>회원국 중 터키를 제외하고 가장 나쁜 대기 환경</a:t>
            </a:r>
            <a:endParaRPr lang="en-US" altLang="ko-KR" dirty="0" smtClean="0"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dirty="0" smtClean="0">
                <a:latin typeface="돋움" panose="020B0600000101010101" pitchFamily="50" charset="-127"/>
                <a:ea typeface="돋움" panose="020B0600000101010101" pitchFamily="50" charset="-127"/>
              </a:rPr>
              <a:t>(2018</a:t>
            </a:r>
            <a:r>
              <a:rPr lang="ko-KR" altLang="en-US" dirty="0" smtClean="0">
                <a:latin typeface="돋움" panose="020B0600000101010101" pitchFamily="50" charset="-127"/>
                <a:ea typeface="돋움" panose="020B0600000101010101" pitchFamily="50" charset="-127"/>
              </a:rPr>
              <a:t>년</a:t>
            </a:r>
            <a:r>
              <a:rPr lang="en-US" altLang="ko-KR" dirty="0" smtClean="0"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  <a:r>
              <a:rPr lang="ko-KR" altLang="en-US" dirty="0" smtClean="0"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dirty="0" smtClean="0">
                <a:latin typeface="돋움" panose="020B0600000101010101" pitchFamily="50" charset="-127"/>
                <a:ea typeface="돋움" panose="020B0600000101010101" pitchFamily="50" charset="-127"/>
              </a:rPr>
              <a:t>‘</a:t>
            </a:r>
            <a:r>
              <a:rPr lang="ko-KR" altLang="en-US" dirty="0" err="1" smtClean="0">
                <a:latin typeface="돋움" panose="020B0600000101010101" pitchFamily="50" charset="-127"/>
                <a:ea typeface="돋움" panose="020B0600000101010101" pitchFamily="50" charset="-127"/>
              </a:rPr>
              <a:t>초미세먼지농도</a:t>
            </a:r>
            <a:r>
              <a:rPr lang="ko-KR" altLang="en-US" dirty="0" smtClean="0"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dirty="0">
                <a:latin typeface="돋움" panose="020B0600000101010101" pitchFamily="50" charset="-127"/>
                <a:ea typeface="돋움" panose="020B0600000101010101" pitchFamily="50" charset="-127"/>
              </a:rPr>
              <a:t>20%</a:t>
            </a:r>
            <a:r>
              <a:rPr lang="ko-KR" altLang="en-US" dirty="0" smtClean="0">
                <a:latin typeface="돋움" panose="020B0600000101010101" pitchFamily="50" charset="-127"/>
                <a:ea typeface="돋움" panose="020B0600000101010101" pitchFamily="50" charset="-127"/>
              </a:rPr>
              <a:t>감축</a:t>
            </a:r>
            <a:r>
              <a:rPr lang="en-US" altLang="ko-KR" dirty="0" smtClean="0">
                <a:latin typeface="돋움" panose="020B0600000101010101" pitchFamily="50" charset="-127"/>
                <a:ea typeface="돋움" panose="020B0600000101010101" pitchFamily="50" charset="-127"/>
              </a:rPr>
              <a:t>’</a:t>
            </a:r>
            <a:r>
              <a:rPr lang="ko-KR" altLang="en-US" dirty="0" smtClean="0"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dirty="0" smtClean="0"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dirty="0" smtClean="0">
                <a:latin typeface="돋움" panose="020B0600000101010101" pitchFamily="50" charset="-127"/>
                <a:ea typeface="돋움" panose="020B0600000101010101" pitchFamily="50" charset="-127"/>
              </a:rPr>
              <a:t>실현 불가능</a:t>
            </a:r>
            <a:endParaRPr lang="en-US" altLang="ko-KR" dirty="0" smtClean="0"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>
              <a:lnSpc>
                <a:spcPct val="150000"/>
              </a:lnSpc>
            </a:pPr>
            <a:endParaRPr lang="en-US" altLang="ko-KR" sz="1600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graphicFrame>
        <p:nvGraphicFramePr>
          <p:cNvPr id="14" name="표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1059087"/>
              </p:ext>
            </p:extLst>
          </p:nvPr>
        </p:nvGraphicFramePr>
        <p:xfrm>
          <a:off x="992560" y="1124746"/>
          <a:ext cx="7992889" cy="266429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64096"/>
                <a:gridCol w="1018399"/>
                <a:gridCol w="1018399"/>
                <a:gridCol w="1018399"/>
                <a:gridCol w="1018399"/>
                <a:gridCol w="1018399"/>
                <a:gridCol w="1018399"/>
                <a:gridCol w="1018399"/>
              </a:tblGrid>
              <a:tr h="609899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비고</a:t>
                      </a:r>
                      <a:endParaRPr lang="ko-KR" altLang="en-US" sz="1600" b="1" i="0" u="none" strike="noStrike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2011</a:t>
                      </a:r>
                      <a:endParaRPr lang="ko-KR" altLang="en-US" sz="1600" b="0" i="0" u="none" strike="noStrike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2012</a:t>
                      </a:r>
                      <a:endParaRPr lang="ko-KR" altLang="en-US" sz="1600" b="0" i="0" u="none" strike="noStrike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u="none" strike="noStrike" dirty="0" smtClean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2013</a:t>
                      </a:r>
                      <a:endParaRPr lang="ko-KR" altLang="en-US" sz="1600" b="0" i="0" u="none" strike="noStrike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u="none" strike="noStrike" dirty="0" smtClean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2014</a:t>
                      </a:r>
                      <a:endParaRPr lang="ko-KR" altLang="en-US" sz="1600" b="0" i="0" u="none" strike="noStrike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u="none" strike="noStrike" dirty="0" smtClean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2015</a:t>
                      </a:r>
                      <a:endParaRPr lang="en-US" altLang="ko-KR" sz="1600" b="0" i="0" u="none" strike="noStrike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2016</a:t>
                      </a:r>
                      <a:endParaRPr lang="en-US" altLang="ko-KR" sz="1600" b="0" i="0" u="none" strike="noStrike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2017.8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</a:tr>
              <a:tr h="513599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호주</a:t>
                      </a: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4.89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5.44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5.05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5.15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5.24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 err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미집계</a:t>
                      </a:r>
                      <a:endParaRPr lang="en-US" altLang="ko-KR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 err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미집계</a:t>
                      </a:r>
                      <a:endParaRPr lang="en-US" altLang="ko-KR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1359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OECD </a:t>
                      </a:r>
                      <a:r>
                        <a:rPr lang="ko-KR" altLang="en-US" sz="14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평균</a:t>
                      </a: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13.49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13.09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14.07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15.12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14.48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513599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일본</a:t>
                      </a: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11.96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11.21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14.71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14.77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15.47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513599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서울</a:t>
                      </a:r>
                      <a:endParaRPr lang="ko-KR" altLang="en-US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24</a:t>
                      </a:r>
                      <a:endParaRPr lang="en-US" altLang="ko-KR" sz="1400" b="1" i="0" u="none" strike="noStrike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23</a:t>
                      </a:r>
                      <a:endParaRPr lang="en-US" altLang="ko-KR" sz="1400" b="1" i="0" u="none" strike="noStrike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25</a:t>
                      </a:r>
                      <a:endParaRPr lang="en-US" altLang="ko-KR" sz="1400" b="1" i="0" u="none" strike="noStrike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24</a:t>
                      </a:r>
                      <a:endParaRPr lang="en-US" altLang="ko-KR" sz="1400" b="1" i="0" u="none" strike="noStrike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23</a:t>
                      </a:r>
                      <a:endParaRPr lang="en-US" altLang="ko-KR" sz="1400" b="1" i="0" u="none" strike="noStrike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26</a:t>
                      </a:r>
                      <a:endParaRPr lang="en-US" altLang="ko-KR" sz="1400" b="1" i="0" u="none" strike="noStrike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26</a:t>
                      </a:r>
                      <a:endParaRPr lang="en-US" altLang="ko-KR" sz="1400" b="1" i="0" u="none" strike="noStrike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12538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23975" y="403913"/>
            <a:ext cx="70551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2800" dirty="0" smtClean="0">
                <a:solidFill>
                  <a:schemeClr val="bg2">
                    <a:lumMod val="1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&lt;</a:t>
            </a:r>
            <a:r>
              <a:rPr lang="ko-KR" altLang="en-US" sz="2800" dirty="0" smtClean="0">
                <a:solidFill>
                  <a:schemeClr val="bg2">
                    <a:lumMod val="1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표</a:t>
            </a:r>
            <a:r>
              <a:rPr lang="en-US" altLang="ko-KR" sz="2800" dirty="0" smtClean="0">
                <a:solidFill>
                  <a:schemeClr val="bg2">
                    <a:lumMod val="1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5&gt; </a:t>
            </a:r>
            <a:r>
              <a:rPr lang="ko-KR" altLang="en-US" sz="2800" dirty="0" smtClean="0">
                <a:solidFill>
                  <a:schemeClr val="bg2">
                    <a:lumMod val="1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서울시민 사회안전 인식도 여론조사</a:t>
            </a:r>
            <a:endParaRPr lang="ko-KR" altLang="en-US" sz="3200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11" name="모서리가 둥근 직사각형 10"/>
          <p:cNvSpPr/>
          <p:nvPr/>
        </p:nvSpPr>
        <p:spPr>
          <a:xfrm>
            <a:off x="992560" y="4653136"/>
            <a:ext cx="7920880" cy="1368152"/>
          </a:xfrm>
          <a:prstGeom prst="roundRect">
            <a:avLst>
              <a:gd name="adj" fmla="val 4762"/>
            </a:avLst>
          </a:prstGeom>
          <a:solidFill>
            <a:schemeClr val="tx1">
              <a:lumMod val="95000"/>
              <a:lumOff val="5000"/>
            </a:schemeClr>
          </a:soli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dirty="0" smtClean="0">
                <a:latin typeface="돋움" panose="020B0600000101010101" pitchFamily="50" charset="-127"/>
                <a:ea typeface="돋움" panose="020B0600000101010101" pitchFamily="50" charset="-127"/>
              </a:rPr>
              <a:t>불안한 서울 시민</a:t>
            </a:r>
            <a:endParaRPr lang="en-US" altLang="ko-KR" dirty="0" smtClean="0"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dirty="0" smtClean="0">
                <a:latin typeface="돋움" panose="020B0600000101010101" pitchFamily="50" charset="-127"/>
                <a:ea typeface="돋움" panose="020B0600000101010101" pitchFamily="50" charset="-127"/>
              </a:rPr>
              <a:t>해를 거듭할 수록 사회안전에 대한 불안감만 높아져</a:t>
            </a:r>
            <a:endParaRPr lang="ko-KR" altLang="en-US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97560" y="4100738"/>
            <a:ext cx="46805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출처 </a:t>
            </a:r>
            <a:r>
              <a:rPr lang="en-US" altLang="ko-KR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: </a:t>
            </a:r>
            <a:r>
              <a:rPr lang="ko-KR" altLang="en-US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통계청 </a:t>
            </a:r>
            <a:r>
              <a:rPr lang="ko-KR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「사회조사」 </a:t>
            </a:r>
            <a:r>
              <a:rPr lang="en-US" altLang="ko-KR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; 2</a:t>
            </a:r>
            <a:r>
              <a:rPr lang="ko-KR" altLang="en-US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년 단위 </a:t>
            </a:r>
            <a:r>
              <a:rPr lang="ko-KR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조사</a:t>
            </a:r>
          </a:p>
        </p:txBody>
      </p:sp>
      <p:graphicFrame>
        <p:nvGraphicFramePr>
          <p:cNvPr id="13" name="표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4651304"/>
              </p:ext>
            </p:extLst>
          </p:nvPr>
        </p:nvGraphicFramePr>
        <p:xfrm>
          <a:off x="992560" y="1268760"/>
          <a:ext cx="7920878" cy="280831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64096"/>
                <a:gridCol w="1435514"/>
                <a:gridCol w="1405317"/>
                <a:gridCol w="1405317"/>
                <a:gridCol w="1405317"/>
                <a:gridCol w="1405317"/>
              </a:tblGrid>
              <a:tr h="561662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8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기간</a:t>
                      </a:r>
                      <a:endParaRPr lang="ko-KR" altLang="en-US" sz="1800" b="1" i="0" u="none" strike="noStrike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8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매우 안전</a:t>
                      </a:r>
                      <a:endParaRPr lang="ko-KR" altLang="en-US" sz="1800" b="0" i="0" u="none" strike="noStrike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8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비교적 안전</a:t>
                      </a:r>
                      <a:endParaRPr lang="ko-KR" altLang="en-US" sz="1800" b="0" i="0" u="none" strike="noStrike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8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보통</a:t>
                      </a:r>
                      <a:endParaRPr lang="ko-KR" altLang="en-US" sz="1800" b="0" i="0" u="none" strike="noStrike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8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비교적 불안</a:t>
                      </a:r>
                      <a:endParaRPr lang="ko-KR" altLang="en-US" sz="1800" b="0" i="0" u="none" strike="noStrike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8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매우 불안</a:t>
                      </a:r>
                      <a:endParaRPr lang="ko-KR" altLang="en-US" sz="1800" b="0" i="0" u="none" strike="noStrike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</a:tr>
              <a:tr h="56166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2010</a:t>
                      </a:r>
                      <a:endParaRPr lang="en-US" altLang="ko-KR" sz="18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9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0.7</a:t>
                      </a:r>
                      <a:endParaRPr lang="en-US" altLang="ko-KR" sz="19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14972" marR="14972" marT="1497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9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13.6</a:t>
                      </a:r>
                      <a:endParaRPr lang="en-US" altLang="ko-KR" sz="19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14972" marR="14972" marT="1497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9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49.5</a:t>
                      </a:r>
                      <a:endParaRPr lang="en-US" altLang="ko-KR" sz="19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14972" marR="14972" marT="1497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90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32.6</a:t>
                      </a:r>
                      <a:endParaRPr lang="en-US" altLang="ko-KR" sz="1900" b="0" i="0" u="none" strike="noStrike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14972" marR="14972" marT="14972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90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3.7</a:t>
                      </a:r>
                      <a:endParaRPr lang="en-US" altLang="ko-KR" sz="1900" b="0" i="0" u="none" strike="noStrike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14972" marR="14972" marT="14972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</a:tr>
              <a:tr h="56166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2012</a:t>
                      </a:r>
                      <a:endParaRPr lang="en-US" altLang="ko-KR" sz="18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9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0.9</a:t>
                      </a:r>
                      <a:endParaRPr lang="en-US" altLang="ko-KR" sz="19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14972" marR="14972" marT="1497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9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13.7</a:t>
                      </a:r>
                      <a:endParaRPr lang="en-US" altLang="ko-KR" sz="19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14972" marR="14972" marT="1497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9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50.2</a:t>
                      </a:r>
                      <a:endParaRPr lang="en-US" altLang="ko-KR" sz="19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14972" marR="14972" marT="1497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90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29.4</a:t>
                      </a:r>
                      <a:endParaRPr lang="en-US" altLang="ko-KR" sz="1900" b="0" i="0" u="none" strike="noStrike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14972" marR="14972" marT="14972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90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5.8</a:t>
                      </a:r>
                      <a:endParaRPr lang="en-US" altLang="ko-KR" sz="1900" b="0" i="0" u="none" strike="noStrike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14972" marR="14972" marT="14972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</a:tr>
              <a:tr h="56166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2014</a:t>
                      </a:r>
                      <a:endParaRPr lang="en-US" altLang="ko-KR" sz="18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9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0.5</a:t>
                      </a:r>
                      <a:endParaRPr lang="en-US" altLang="ko-KR" sz="19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14972" marR="14972" marT="1497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9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9.4</a:t>
                      </a:r>
                      <a:endParaRPr lang="en-US" altLang="ko-KR" sz="19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14972" marR="14972" marT="1497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9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37.5</a:t>
                      </a:r>
                      <a:endParaRPr lang="en-US" altLang="ko-KR" sz="19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14972" marR="14972" marT="1497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90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39.8</a:t>
                      </a:r>
                      <a:endParaRPr lang="en-US" altLang="ko-KR" sz="1900" b="0" i="0" u="none" strike="noStrike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14972" marR="14972" marT="14972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90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12.9</a:t>
                      </a:r>
                      <a:endParaRPr lang="en-US" altLang="ko-KR" sz="1900" b="0" i="0" u="none" strike="noStrike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14972" marR="14972" marT="14972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</a:tr>
              <a:tr h="56166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2016</a:t>
                      </a:r>
                      <a:endParaRPr lang="en-US" altLang="ko-KR" sz="18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9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1.5</a:t>
                      </a:r>
                      <a:endParaRPr lang="en-US" altLang="ko-KR" sz="19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14972" marR="14972" marT="1497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9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12.7</a:t>
                      </a:r>
                      <a:endParaRPr lang="en-US" altLang="ko-KR" sz="19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14972" marR="14972" marT="1497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9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40.7</a:t>
                      </a:r>
                      <a:endParaRPr lang="en-US" altLang="ko-KR" sz="19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14972" marR="14972" marT="1497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90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34.0</a:t>
                      </a:r>
                      <a:endParaRPr lang="en-US" altLang="ko-KR" sz="1900" b="0" i="0" u="none" strike="noStrike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14972" marR="14972" marT="14972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90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11.2</a:t>
                      </a:r>
                      <a:endParaRPr lang="en-US" altLang="ko-KR" sz="1900" b="0" i="0" u="none" strike="noStrike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14972" marR="14972" marT="14972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56663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63357" y="403913"/>
            <a:ext cx="85763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2800" dirty="0" smtClean="0">
                <a:solidFill>
                  <a:schemeClr val="bg2">
                    <a:lumMod val="1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&lt;</a:t>
            </a:r>
            <a:r>
              <a:rPr lang="ko-KR" altLang="en-US" sz="2800" dirty="0" smtClean="0">
                <a:solidFill>
                  <a:schemeClr val="bg2">
                    <a:lumMod val="1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표</a:t>
            </a:r>
            <a:r>
              <a:rPr lang="en-US" altLang="ko-KR" sz="2800" dirty="0" smtClean="0">
                <a:solidFill>
                  <a:schemeClr val="bg2">
                    <a:lumMod val="1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6&gt; </a:t>
            </a:r>
            <a:r>
              <a:rPr lang="ko-KR" altLang="en-US" sz="2800" dirty="0" smtClean="0">
                <a:solidFill>
                  <a:schemeClr val="bg2">
                    <a:lumMod val="1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마</a:t>
            </a:r>
            <a:r>
              <a:rPr lang="ko-KR" altLang="en-US" sz="2800" spc="-150" dirty="0" smtClean="0">
                <a:solidFill>
                  <a:schemeClr val="bg2">
                    <a:lumMod val="1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을</a:t>
            </a:r>
            <a:r>
              <a:rPr lang="en-US" altLang="ko-KR" sz="2800" spc="-150" dirty="0" smtClean="0">
                <a:solidFill>
                  <a:schemeClr val="bg2">
                    <a:lumMod val="1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800" spc="-150" dirty="0" err="1" smtClean="0">
                <a:solidFill>
                  <a:schemeClr val="bg2">
                    <a:lumMod val="1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사회적기업</a:t>
            </a:r>
            <a:r>
              <a:rPr lang="ko-KR" altLang="en-US" sz="2800" spc="-150" dirty="0" smtClean="0">
                <a:solidFill>
                  <a:schemeClr val="bg2">
                    <a:lumMod val="1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설립 및 지원</a:t>
            </a:r>
            <a:r>
              <a:rPr lang="en-US" altLang="ko-KR" sz="2800" spc="-150" dirty="0" smtClean="0">
                <a:solidFill>
                  <a:schemeClr val="bg2">
                    <a:lumMod val="1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2800" spc="-150" dirty="0" smtClean="0">
                <a:solidFill>
                  <a:schemeClr val="bg2">
                    <a:lumMod val="1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국비</a:t>
            </a:r>
            <a:r>
              <a:rPr lang="en-US" altLang="ko-KR" sz="2800" spc="-150" dirty="0" smtClean="0">
                <a:solidFill>
                  <a:schemeClr val="bg2">
                    <a:lumMod val="1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+</a:t>
            </a:r>
            <a:r>
              <a:rPr lang="ko-KR" altLang="en-US" sz="2800" spc="-150" dirty="0" smtClean="0">
                <a:solidFill>
                  <a:schemeClr val="bg2">
                    <a:lumMod val="1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시비</a:t>
            </a:r>
            <a:r>
              <a:rPr lang="en-US" altLang="ko-KR" sz="2800" spc="-150" dirty="0" smtClean="0">
                <a:solidFill>
                  <a:schemeClr val="bg2">
                    <a:lumMod val="1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 </a:t>
            </a:r>
            <a:r>
              <a:rPr lang="ko-KR" altLang="en-US" sz="2800" spc="-150" dirty="0" smtClean="0">
                <a:solidFill>
                  <a:schemeClr val="bg2">
                    <a:lumMod val="1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현황</a:t>
            </a:r>
            <a:endParaRPr lang="ko-KR" altLang="en-US" sz="3200" spc="-150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graphicFrame>
        <p:nvGraphicFramePr>
          <p:cNvPr id="12" name="내용 개체 틀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43338689"/>
              </p:ext>
            </p:extLst>
          </p:nvPr>
        </p:nvGraphicFramePr>
        <p:xfrm>
          <a:off x="969566" y="971548"/>
          <a:ext cx="8159896" cy="1798320"/>
        </p:xfrm>
        <a:graphic>
          <a:graphicData uri="http://schemas.openxmlformats.org/drawingml/2006/table">
            <a:tbl>
              <a:tblPr/>
              <a:tblGrid>
                <a:gridCol w="1407808"/>
                <a:gridCol w="964584"/>
                <a:gridCol w="964584"/>
                <a:gridCol w="964584"/>
                <a:gridCol w="964584"/>
                <a:gridCol w="964584"/>
                <a:gridCol w="964584"/>
                <a:gridCol w="964584"/>
              </a:tblGrid>
              <a:tr h="27566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구분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11</a:t>
                      </a:r>
                      <a:r>
                        <a:rPr lang="ko-KR" altLang="en-US" sz="1100" b="1" kern="0" spc="0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년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12</a:t>
                      </a:r>
                      <a:r>
                        <a:rPr lang="ko-KR" altLang="en-US" sz="1100" b="1" kern="0" spc="0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년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13</a:t>
                      </a:r>
                      <a:r>
                        <a:rPr lang="ko-KR" altLang="en-US" sz="1100" b="1" kern="0" spc="0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년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14</a:t>
                      </a:r>
                      <a:r>
                        <a:rPr lang="ko-KR" altLang="en-US" sz="1100" b="1" kern="0" spc="0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년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15</a:t>
                      </a:r>
                      <a:r>
                        <a:rPr lang="ko-KR" altLang="en-US" sz="1100" b="1" kern="0" spc="0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년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16</a:t>
                      </a:r>
                      <a:r>
                        <a:rPr lang="ko-KR" altLang="en-US" sz="1100" b="1" kern="0" spc="0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년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17</a:t>
                      </a:r>
                      <a:r>
                        <a:rPr lang="ko-KR" altLang="en-US" sz="1100" b="1" kern="0" spc="0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년 </a:t>
                      </a:r>
                      <a:r>
                        <a:rPr lang="en-US" altLang="ko-KR" sz="1100" b="1" kern="0" spc="0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8</a:t>
                      </a:r>
                      <a:r>
                        <a:rPr lang="ko-KR" altLang="en-US" sz="1100" b="1" kern="0" spc="0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월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27566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0" spc="0" dirty="0" err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사회적기업</a:t>
                      </a:r>
                      <a:endParaRPr lang="ko-KR" altLang="en-US" sz="1100" b="0" kern="0" spc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475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532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433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374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433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482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519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7566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0" spc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협동조합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-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16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1,007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1,772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2,267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2,701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2,926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7566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0" spc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마을기업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67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76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108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125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119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105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103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7566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0" spc="0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합계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542 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624 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1,548 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2,271 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2,819 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3,288 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3,548 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3" name="표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8420322"/>
              </p:ext>
            </p:extLst>
          </p:nvPr>
        </p:nvGraphicFramePr>
        <p:xfrm>
          <a:off x="969654" y="3501008"/>
          <a:ext cx="8159809" cy="1438656"/>
        </p:xfrm>
        <a:graphic>
          <a:graphicData uri="http://schemas.openxmlformats.org/drawingml/2006/table">
            <a:tbl>
              <a:tblPr/>
              <a:tblGrid>
                <a:gridCol w="1150041"/>
                <a:gridCol w="876221"/>
                <a:gridCol w="876221"/>
                <a:gridCol w="876221"/>
                <a:gridCol w="876221"/>
                <a:gridCol w="876221"/>
                <a:gridCol w="876221"/>
                <a:gridCol w="876221"/>
                <a:gridCol w="876221"/>
              </a:tblGrid>
              <a:tr h="27315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smtClean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구분</a:t>
                      </a:r>
                      <a:endParaRPr lang="ko-KR" altLang="en-US" sz="1100" b="1" kern="0" spc="0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11</a:t>
                      </a:r>
                      <a:r>
                        <a:rPr lang="ko-KR" altLang="en-US" sz="1100" b="1" kern="0" spc="0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굴림"/>
                        </a:rPr>
                        <a:t>년</a:t>
                      </a:r>
                      <a:endParaRPr lang="ko-KR" altLang="en-US" sz="1100" b="1" kern="0" spc="0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12</a:t>
                      </a:r>
                      <a:r>
                        <a:rPr lang="ko-KR" altLang="en-US" sz="1100" b="1" kern="0" spc="0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굴림"/>
                        </a:rPr>
                        <a:t>년</a:t>
                      </a:r>
                      <a:endParaRPr lang="ko-KR" altLang="en-US" sz="1100" b="1" kern="0" spc="0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13</a:t>
                      </a:r>
                      <a:r>
                        <a:rPr lang="ko-KR" altLang="en-US" sz="1100" b="1" kern="0" spc="0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굴림"/>
                        </a:rPr>
                        <a:t>년</a:t>
                      </a:r>
                      <a:endParaRPr lang="ko-KR" altLang="en-US" sz="1100" b="1" kern="0" spc="0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14</a:t>
                      </a:r>
                      <a:r>
                        <a:rPr lang="ko-KR" altLang="en-US" sz="1100" b="1" kern="0" spc="0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굴림"/>
                        </a:rPr>
                        <a:t>년</a:t>
                      </a:r>
                      <a:endParaRPr lang="ko-KR" altLang="en-US" sz="1100" b="1" kern="0" spc="0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15</a:t>
                      </a:r>
                      <a:r>
                        <a:rPr lang="ko-KR" altLang="en-US" sz="1100" b="1" kern="0" spc="0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굴림"/>
                        </a:rPr>
                        <a:t>년</a:t>
                      </a:r>
                      <a:endParaRPr lang="ko-KR" altLang="en-US" sz="1100" b="1" kern="0" spc="0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16</a:t>
                      </a:r>
                      <a:r>
                        <a:rPr lang="ko-KR" altLang="en-US" sz="1100" b="1" kern="0" spc="0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굴림"/>
                        </a:rPr>
                        <a:t>년</a:t>
                      </a:r>
                      <a:endParaRPr lang="ko-KR" altLang="en-US" sz="1100" b="1" kern="0" spc="0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17.8</a:t>
                      </a:r>
                      <a:r>
                        <a:rPr lang="ko-KR" altLang="en-US" sz="1100" b="1" kern="0" spc="0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굴림"/>
                        </a:rPr>
                        <a:t>월</a:t>
                      </a:r>
                      <a:endParaRPr lang="ko-KR" altLang="en-US" sz="1100" b="1" kern="0" spc="0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굴림"/>
                        </a:rPr>
                        <a:t>총계</a:t>
                      </a:r>
                      <a:endParaRPr lang="ko-KR" altLang="en-US" sz="1100" b="1" kern="0" spc="0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</a:tr>
              <a:tr h="27315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0" spc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굴림"/>
                        </a:rPr>
                        <a:t>사회적 기업</a:t>
                      </a:r>
                      <a:endParaRPr lang="ko-KR" altLang="en-US" sz="1100" b="0" kern="0" spc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</a:rPr>
                        <a:t>4,419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</a:rPr>
                        <a:t>9,662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</a:rPr>
                        <a:t>9,725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</a:rPr>
                        <a:t>10,205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</a:rPr>
                        <a:t>10,085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</a:rPr>
                        <a:t>11,798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</a:rPr>
                        <a:t>7,247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</a:rPr>
                        <a:t>63,541</a:t>
                      </a:r>
                      <a:endParaRPr lang="en-US" sz="1100" b="0" kern="0" spc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돋움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7315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0" spc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굴림"/>
                        </a:rPr>
                        <a:t>마을</a:t>
                      </a:r>
                      <a:r>
                        <a:rPr lang="ko-KR" altLang="en-US" sz="1100" b="0" kern="0" spc="0" baseline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</a:t>
                      </a:r>
                      <a:r>
                        <a:rPr lang="ko-KR" altLang="en-US" sz="1100" b="0" kern="0" spc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굴림"/>
                        </a:rPr>
                        <a:t>기업</a:t>
                      </a:r>
                      <a:endParaRPr lang="ko-KR" altLang="en-US" sz="1100" b="0" kern="0" spc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</a:rPr>
                        <a:t>2284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</a:rPr>
                        <a:t>1323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</a:rPr>
                        <a:t>835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</a:rPr>
                        <a:t>733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</a:rPr>
                        <a:t>293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</a:rPr>
                        <a:t>329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</a:rPr>
                        <a:t>450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</a:rPr>
                        <a:t>6,247</a:t>
                      </a:r>
                      <a:endParaRPr lang="en-US" sz="1100" b="0" kern="0" spc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돋움" panose="020B0600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7315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0" spc="0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굴림"/>
                        </a:rPr>
                        <a:t>합계</a:t>
                      </a:r>
                      <a:endParaRPr lang="ko-KR" altLang="en-US" sz="1100" b="0" kern="0" spc="0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</a:rPr>
                        <a:t>6,703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</a:rPr>
                        <a:t>10,985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</a:rPr>
                        <a:t>10,560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</a:rPr>
                        <a:t>10,938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</a:rPr>
                        <a:t>10,378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</a:rPr>
                        <a:t>12,127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</a:rPr>
                        <a:t>7,697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 smtClean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</a:rPr>
                        <a:t>69,788</a:t>
                      </a:r>
                      <a:endParaRPr lang="en-US" sz="1100" b="0" kern="0" spc="0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</a:tr>
            </a:tbl>
          </a:graphicData>
        </a:graphic>
      </p:graphicFrame>
      <p:sp>
        <p:nvSpPr>
          <p:cNvPr id="14" name="모서리가 둥근 직사각형 13"/>
          <p:cNvSpPr/>
          <p:nvPr/>
        </p:nvSpPr>
        <p:spPr>
          <a:xfrm>
            <a:off x="969651" y="5339941"/>
            <a:ext cx="7920880" cy="1257411"/>
          </a:xfrm>
          <a:prstGeom prst="roundRect">
            <a:avLst>
              <a:gd name="adj" fmla="val 4762"/>
            </a:avLst>
          </a:prstGeom>
          <a:solidFill>
            <a:schemeClr val="tx1">
              <a:lumMod val="95000"/>
              <a:lumOff val="5000"/>
            </a:schemeClr>
          </a:soli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sz="1600" dirty="0" smtClean="0"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sz="1600" dirty="0" smtClean="0">
                <a:latin typeface="돋움" panose="020B0600000101010101" pitchFamily="50" charset="-127"/>
                <a:ea typeface="돋움" panose="020B0600000101010101" pitchFamily="50" charset="-127"/>
              </a:rPr>
              <a:t>설립</a:t>
            </a:r>
            <a:r>
              <a:rPr lang="en-US" altLang="ko-KR" sz="1600" dirty="0" smtClean="0">
                <a:latin typeface="돋움" panose="020B0600000101010101" pitchFamily="50" charset="-127"/>
                <a:ea typeface="돋움" panose="020B0600000101010101" pitchFamily="50" charset="-127"/>
              </a:rPr>
              <a:t>) </a:t>
            </a:r>
            <a:r>
              <a:rPr lang="ko-KR" altLang="en-US" sz="1600" dirty="0" smtClean="0">
                <a:latin typeface="돋움" panose="020B0600000101010101" pitchFamily="50" charset="-127"/>
                <a:ea typeface="돋움" panose="020B0600000101010101" pitchFamily="50" charset="-127"/>
              </a:rPr>
              <a:t>박시장 임기 중 </a:t>
            </a:r>
            <a:r>
              <a:rPr lang="en-US" altLang="ko-KR" sz="1600" dirty="0" smtClean="0">
                <a:latin typeface="돋움" panose="020B0600000101010101" pitchFamily="50" charset="-127"/>
                <a:ea typeface="돋움" panose="020B0600000101010101" pitchFamily="50" charset="-127"/>
              </a:rPr>
              <a:t>3</a:t>
            </a:r>
            <a:r>
              <a:rPr lang="ko-KR" altLang="en-US" sz="1600" dirty="0" err="1" smtClean="0">
                <a:latin typeface="돋움" panose="020B0600000101010101" pitchFamily="50" charset="-127"/>
                <a:ea typeface="돋움" panose="020B0600000101010101" pitchFamily="50" charset="-127"/>
              </a:rPr>
              <a:t>천개</a:t>
            </a:r>
            <a:r>
              <a:rPr lang="ko-KR" altLang="en-US" sz="1600" dirty="0" smtClean="0">
                <a:latin typeface="돋움" panose="020B0600000101010101" pitchFamily="50" charset="-127"/>
                <a:ea typeface="돋움" panose="020B0600000101010101" pitchFamily="50" charset="-127"/>
              </a:rPr>
              <a:t> 가량 폭증</a:t>
            </a:r>
            <a:endParaRPr lang="en-US" altLang="ko-KR" sz="1600" dirty="0"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sz="1600" dirty="0" smtClean="0"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sz="1600" dirty="0" smtClean="0">
                <a:latin typeface="돋움" panose="020B0600000101010101" pitchFamily="50" charset="-127"/>
                <a:ea typeface="돋움" panose="020B0600000101010101" pitchFamily="50" charset="-127"/>
              </a:rPr>
              <a:t>예산</a:t>
            </a:r>
            <a:r>
              <a:rPr lang="en-US" altLang="ko-KR" sz="1600" dirty="0" smtClean="0">
                <a:latin typeface="돋움" panose="020B0600000101010101" pitchFamily="50" charset="-127"/>
                <a:ea typeface="돋움" panose="020B0600000101010101" pitchFamily="50" charset="-127"/>
              </a:rPr>
              <a:t>) </a:t>
            </a:r>
            <a:r>
              <a:rPr lang="ko-KR" altLang="en-US" sz="1600" dirty="0" smtClean="0">
                <a:latin typeface="돋움" panose="020B0600000101010101" pitchFamily="50" charset="-127"/>
                <a:ea typeface="돋움" panose="020B0600000101010101" pitchFamily="50" charset="-127"/>
              </a:rPr>
              <a:t>동 기간 </a:t>
            </a:r>
            <a:r>
              <a:rPr lang="en-US" altLang="ko-KR" sz="1600" dirty="0" smtClean="0">
                <a:latin typeface="돋움" panose="020B0600000101010101" pitchFamily="50" charset="-127"/>
                <a:ea typeface="돋움" panose="020B0600000101010101" pitchFamily="50" charset="-127"/>
              </a:rPr>
              <a:t>630</a:t>
            </a:r>
            <a:r>
              <a:rPr lang="ko-KR" altLang="en-US" sz="1600" dirty="0" err="1" smtClean="0">
                <a:latin typeface="돋움" panose="020B0600000101010101" pitchFamily="50" charset="-127"/>
                <a:ea typeface="돋움" panose="020B0600000101010101" pitchFamily="50" charset="-127"/>
              </a:rPr>
              <a:t>억원</a:t>
            </a:r>
            <a:r>
              <a:rPr lang="ko-KR" altLang="en-US" sz="1600" smtClean="0">
                <a:latin typeface="돋움" panose="020B0600000101010101" pitchFamily="50" charset="-127"/>
                <a:ea typeface="돋움" panose="020B0600000101010101" pitchFamily="50" charset="-127"/>
              </a:rPr>
              <a:t> 집행</a:t>
            </a:r>
            <a:endParaRPr lang="ko-KR" altLang="en-US" sz="1600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897560" y="5030033"/>
            <a:ext cx="38164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자료출처 </a:t>
            </a:r>
            <a:r>
              <a:rPr lang="en-US" altLang="ko-KR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: </a:t>
            </a:r>
            <a:r>
              <a:rPr lang="ko-KR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서울시 국정감사 제출자료</a:t>
            </a:r>
            <a:r>
              <a:rPr lang="en-US" altLang="ko-KR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(17.10)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727344" y="3025465"/>
            <a:ext cx="15121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altLang="ko-KR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단위 </a:t>
            </a:r>
            <a:r>
              <a:rPr lang="en-US" altLang="ko-KR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: </a:t>
            </a:r>
            <a:r>
              <a:rPr lang="ko-KR" altLang="en-US" sz="1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백만원</a:t>
            </a:r>
            <a:r>
              <a:rPr lang="en-US" altLang="ko-KR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  <a:endParaRPr lang="ko-KR" altLang="en-US" sz="1400" dirty="0">
              <a:solidFill>
                <a:schemeClr val="tx1">
                  <a:lumMod val="95000"/>
                  <a:lumOff val="5000"/>
                </a:schemeClr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906346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-735632" y="1676242"/>
            <a:ext cx="11377264" cy="27853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7500" spc="-50" dirty="0" err="1" smtClean="0">
                <a:solidFill>
                  <a:schemeClr val="bg1">
                    <a:lumMod val="9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他시도비교</a:t>
            </a:r>
            <a:endParaRPr lang="ko-KR" altLang="en-US" sz="17500" spc="-50" dirty="0">
              <a:solidFill>
                <a:schemeClr val="bg1">
                  <a:lumMod val="9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9367" y="1541444"/>
            <a:ext cx="2871918" cy="287191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869294" y="4717593"/>
            <a:ext cx="614783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6000" dirty="0" smtClean="0">
                <a:solidFill>
                  <a:schemeClr val="bg2">
                    <a:lumMod val="1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그럼 </a:t>
            </a:r>
            <a:r>
              <a:rPr lang="ko-KR" altLang="en-US" sz="6000" b="1" dirty="0" err="1" smtClean="0">
                <a:ln w="3175">
                  <a:solidFill>
                    <a:schemeClr val="tx1"/>
                  </a:solidFill>
                </a:ln>
                <a:solidFill>
                  <a:srgbClr val="A4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他시도</a:t>
            </a:r>
            <a:r>
              <a:rPr lang="ko-KR" altLang="en-US" sz="6000" dirty="0" err="1" smtClean="0">
                <a:solidFill>
                  <a:schemeClr val="bg2">
                    <a:lumMod val="1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와는</a:t>
            </a:r>
            <a:r>
              <a:rPr lang="en-US" altLang="ko-KR" sz="6000" dirty="0" smtClean="0">
                <a:solidFill>
                  <a:schemeClr val="bg2">
                    <a:lumMod val="1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6000" dirty="0">
              <a:solidFill>
                <a:schemeClr val="bg2">
                  <a:lumMod val="10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826216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962584" y="403913"/>
            <a:ext cx="59779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2800" dirty="0" smtClean="0">
                <a:solidFill>
                  <a:schemeClr val="bg2">
                    <a:lumMod val="1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&lt;</a:t>
            </a:r>
            <a:r>
              <a:rPr lang="ko-KR" altLang="en-US" sz="2800" dirty="0" smtClean="0">
                <a:solidFill>
                  <a:schemeClr val="bg2">
                    <a:lumMod val="1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표</a:t>
            </a:r>
            <a:r>
              <a:rPr lang="en-US" altLang="ko-KR" sz="2800" dirty="0">
                <a:solidFill>
                  <a:schemeClr val="bg2">
                    <a:lumMod val="1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7</a:t>
            </a:r>
            <a:r>
              <a:rPr lang="en-US" altLang="ko-KR" sz="2800" dirty="0" smtClean="0">
                <a:solidFill>
                  <a:schemeClr val="bg2">
                    <a:lumMod val="1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&gt; </a:t>
            </a:r>
            <a:r>
              <a:rPr lang="ko-KR" altLang="en-US" sz="2800" dirty="0" smtClean="0">
                <a:solidFill>
                  <a:schemeClr val="bg2">
                    <a:lumMod val="1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서울시 공공기관 청렴도 평가</a:t>
            </a:r>
            <a:endParaRPr lang="ko-KR" altLang="en-US" sz="3200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graphicFrame>
        <p:nvGraphicFramePr>
          <p:cNvPr id="12" name="표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4096441"/>
              </p:ext>
            </p:extLst>
          </p:nvPr>
        </p:nvGraphicFramePr>
        <p:xfrm>
          <a:off x="632521" y="1052736"/>
          <a:ext cx="8640959" cy="3812738"/>
        </p:xfrm>
        <a:graphic>
          <a:graphicData uri="http://schemas.openxmlformats.org/drawingml/2006/table">
            <a:tbl>
              <a:tblPr/>
              <a:tblGrid>
                <a:gridCol w="272579"/>
                <a:gridCol w="1394730"/>
                <a:gridCol w="1394730"/>
                <a:gridCol w="1394730"/>
                <a:gridCol w="1394730"/>
                <a:gridCol w="1394730"/>
                <a:gridCol w="1394730"/>
              </a:tblGrid>
              <a:tr h="50624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순</a:t>
                      </a:r>
                      <a:endParaRPr lang="en-US" altLang="ko-KR" sz="800" b="0" i="0" u="none" strike="noStrike" dirty="0" smtClean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  <a:p>
                      <a:pPr algn="ctr" fontAlgn="ctr"/>
                      <a:r>
                        <a:rPr lang="ko-KR" altLang="en-US" sz="8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위</a:t>
                      </a:r>
                      <a:endParaRPr lang="ko-KR" altLang="en-US" sz="800" b="0" i="0" u="none" strike="noStrike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8306" marR="8306" marT="8306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2011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2012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2013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2014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2015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2016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</a:tr>
              <a:tr h="202044"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8306" marR="8306" marT="830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평균 </a:t>
                      </a:r>
                      <a:r>
                        <a:rPr lang="en-US" altLang="ko-KR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8.46,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평균 </a:t>
                      </a:r>
                      <a:r>
                        <a:rPr lang="en-US" altLang="ko-KR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7.14,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평균 </a:t>
                      </a:r>
                      <a:r>
                        <a:rPr lang="en-US" altLang="ko-KR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7.20,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평균 </a:t>
                      </a:r>
                      <a:r>
                        <a:rPr lang="en-US" altLang="ko-KR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7.10,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평균 </a:t>
                      </a:r>
                      <a:r>
                        <a:rPr lang="en-US" altLang="ko-KR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7.22,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평균 </a:t>
                      </a:r>
                      <a:r>
                        <a:rPr lang="en-US" altLang="ko-KR" sz="8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7.18,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</a:tr>
              <a:tr h="20204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</a:t>
                      </a:r>
                    </a:p>
                  </a:txBody>
                  <a:tcPr marL="8306" marR="8306" marT="8306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경기도</a:t>
                      </a:r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(8.73, 0.04)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대전광역시</a:t>
                      </a:r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(7.61, -1.02)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spc="-150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서울특별시</a:t>
                      </a:r>
                      <a:r>
                        <a:rPr lang="en-US" altLang="ko-KR" sz="800" b="0" i="0" u="none" strike="noStrike" spc="-150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(7.64, 0.68) 2</a:t>
                      </a:r>
                      <a:r>
                        <a:rPr lang="ko-KR" altLang="en-US" sz="800" b="0" i="0" u="none" strike="noStrike" spc="-150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등급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40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경기도</a:t>
                      </a:r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(7.66, 0.12)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대전광역시</a:t>
                      </a:r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(7.60, 0.57)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경상남도</a:t>
                      </a:r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(7.83, 0.24)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0204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</a:t>
                      </a:r>
                    </a:p>
                  </a:txBody>
                  <a:tcPr marL="8306" marR="8306" marT="8306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전라북도</a:t>
                      </a:r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(8.67, -0.18)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대구광역시</a:t>
                      </a:r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(7.59, -0.82)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울산광역시</a:t>
                      </a:r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(7.62, 0.41)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부산광역시</a:t>
                      </a:r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(7.64, 0.11)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경상남도</a:t>
                      </a:r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(7.59, 0.22)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충청남도</a:t>
                      </a:r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(7.63, 0.27)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0204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3</a:t>
                      </a:r>
                    </a:p>
                  </a:txBody>
                  <a:tcPr marL="8306" marR="8306" marT="8306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대전광역시</a:t>
                      </a:r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(8.63, 0.30)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경기도</a:t>
                      </a:r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(7.38, -1.35)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 err="1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세종특별자치시</a:t>
                      </a:r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(7.60, -)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경상남도</a:t>
                      </a:r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(7.37, 0.51)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부산광역시</a:t>
                      </a:r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(7.59, -0.05)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대전광역시</a:t>
                      </a:r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(7.41, -0.19)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0204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4</a:t>
                      </a:r>
                    </a:p>
                  </a:txBody>
                  <a:tcPr marL="8306" marR="8306" marT="8306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광주광역시</a:t>
                      </a:r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(8.56, -0.22)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충청남도</a:t>
                      </a:r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(7.36, -1.03)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경기도</a:t>
                      </a:r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(7.54, 0.16)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전라북도</a:t>
                      </a:r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(7.31, 0.50)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충청북도</a:t>
                      </a:r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(7.44, 0.30)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부산광역시</a:t>
                      </a:r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(7.41, -0.18)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0204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5</a:t>
                      </a:r>
                    </a:p>
                  </a:txBody>
                  <a:tcPr marL="8306" marR="8306" marT="8306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강원도</a:t>
                      </a:r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(8.55, -0.29)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경상북도</a:t>
                      </a:r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(7.35, -1.14)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부산광역시</a:t>
                      </a:r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(7.53, 0.57)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대구광역시</a:t>
                      </a:r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(7.24, 0.13)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경기도</a:t>
                      </a:r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(7.41, -0.25)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경기도</a:t>
                      </a:r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(7.36, -0.05)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0204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6</a:t>
                      </a:r>
                    </a:p>
                  </a:txBody>
                  <a:tcPr marL="8306" marR="8306" marT="8306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제주도</a:t>
                      </a:r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(8.50, 0.11)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전라북도</a:t>
                      </a:r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(7.31, -1.36)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강원도</a:t>
                      </a:r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(7.51, 0.51)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경상북도</a:t>
                      </a:r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(7.22, 0.38)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전라북도</a:t>
                      </a:r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(7.37, 0.06)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울산광역시</a:t>
                      </a:r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(7.33, 0.05)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0204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7</a:t>
                      </a:r>
                    </a:p>
                  </a:txBody>
                  <a:tcPr marL="8306" marR="8306" marT="8306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인천광역시</a:t>
                      </a:r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(8.49, 0.16)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인천광역시</a:t>
                      </a:r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(7.27, -1.22)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대전광역시</a:t>
                      </a:r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(7.28, -0.33)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울산광역시</a:t>
                      </a:r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(7.18, -0.44)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충청남도</a:t>
                      </a:r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(7.36, 0.96)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전라북도</a:t>
                      </a:r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(7.23, -0.14)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0204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8</a:t>
                      </a:r>
                    </a:p>
                  </a:txBody>
                  <a:tcPr marL="8306" marR="8306" marT="8306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충청북도</a:t>
                      </a:r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(8.49, -0.39)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광주광역시</a:t>
                      </a:r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(7.21, -1.35)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충청북도</a:t>
                      </a:r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(7.20, 0.14)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강원도</a:t>
                      </a:r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(7.16, -0.35)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울산광역시</a:t>
                      </a:r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(7.28, 0.10)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충청북도</a:t>
                      </a:r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(7.23, -0.21)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0204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9</a:t>
                      </a:r>
                    </a:p>
                  </a:txBody>
                  <a:tcPr marL="8306" marR="8306" marT="8306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경상북도</a:t>
                      </a:r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(8.49, 0.02)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울산광역시</a:t>
                      </a:r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(7.21, -1.12)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인천광역시</a:t>
                      </a:r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(7.12, -0.15)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충청북도</a:t>
                      </a:r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(7.14, -0.06)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 err="1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세종특별자치시</a:t>
                      </a:r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(7.26, 0.22)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광주광역시</a:t>
                      </a:r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(7.19, 0.03)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0204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10</a:t>
                      </a:r>
                    </a:p>
                  </a:txBody>
                  <a:tcPr marL="8306" marR="8306" marT="8306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대구광역시</a:t>
                      </a:r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(8.41, -0.01)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충청북도</a:t>
                      </a:r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(7.06, -1.43)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대구광역시</a:t>
                      </a:r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(7.11, -0.48)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 err="1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세종특별자치시</a:t>
                      </a:r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(7.04, -0.56)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대구광역시</a:t>
                      </a:r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(7.20, -0.04)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 err="1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세종특별자치시</a:t>
                      </a:r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(7.08, -0.18)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0204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11</a:t>
                      </a:r>
                    </a:p>
                  </a:txBody>
                  <a:tcPr marL="8306" marR="8306" marT="8306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충청남도</a:t>
                      </a:r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(8.39, 0.01)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강원도</a:t>
                      </a:r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(7.00, -1.55)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광주광역시</a:t>
                      </a:r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(7.11, -0.10)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대전광역시</a:t>
                      </a:r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(7.03, -0.25)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광주광역시</a:t>
                      </a:r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(7.16, 0.21)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대구광역시</a:t>
                      </a:r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(7.05, -0.15)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0204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12</a:t>
                      </a:r>
                    </a:p>
                  </a:txBody>
                  <a:tcPr marL="8306" marR="8306" marT="8306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spc="-150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서울특별시</a:t>
                      </a:r>
                      <a:r>
                        <a:rPr lang="en-US" altLang="ko-KR" sz="800" b="0" i="0" u="none" strike="noStrike" spc="-150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(8.36, -0.65) 4</a:t>
                      </a:r>
                      <a:r>
                        <a:rPr lang="ko-KR" altLang="en-US" sz="800" b="0" i="0" u="none" strike="noStrike" spc="-150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등급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40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spc="-150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서울특별시</a:t>
                      </a:r>
                      <a:r>
                        <a:rPr lang="en-US" altLang="ko-KR" sz="800" b="0" i="0" u="none" strike="noStrike" spc="-150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(6.96, -1.40) 4</a:t>
                      </a:r>
                      <a:r>
                        <a:rPr lang="ko-KR" altLang="en-US" sz="800" b="0" i="0" u="none" strike="noStrike" spc="-150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등급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40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제주특별자치도</a:t>
                      </a:r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(7.06, 0.77)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광주광역시</a:t>
                      </a:r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(6.95, -0.16)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인천광역시</a:t>
                      </a:r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(7.15, 0.32)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제주특별자치도</a:t>
                      </a:r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(7.03, -0.02)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0204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13</a:t>
                      </a:r>
                    </a:p>
                  </a:txBody>
                  <a:tcPr marL="8306" marR="8306" marT="8306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울산광역시</a:t>
                      </a:r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(8.33, -0.07)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부산광역시</a:t>
                      </a:r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(6.96, -1.14)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전라남도</a:t>
                      </a:r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(6.87, -0.03)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전라남도</a:t>
                      </a:r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(6.87, 0.00)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spc="-150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서울특별시</a:t>
                      </a:r>
                      <a:r>
                        <a:rPr lang="en-US" altLang="ko-KR" sz="800" b="0" i="0" u="none" strike="noStrike" spc="-150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(7.06, 0.21) 4</a:t>
                      </a:r>
                      <a:r>
                        <a:rPr lang="ko-KR" altLang="en-US" sz="800" b="0" i="0" u="none" strike="noStrike" spc="-150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등급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40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강원도</a:t>
                      </a:r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(6.99, -0.05)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0204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14</a:t>
                      </a:r>
                    </a:p>
                  </a:txBody>
                  <a:tcPr marL="8306" marR="8306" marT="8306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경상남도</a:t>
                      </a:r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(8.33, -0.07)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전라남도</a:t>
                      </a:r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(6.90, -1.42)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경상남도</a:t>
                      </a:r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(6.86, 0.12)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spc="-150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서울특별시</a:t>
                      </a:r>
                      <a:r>
                        <a:rPr lang="en-US" altLang="ko-KR" sz="800" b="0" i="0" u="none" strike="noStrike" spc="-150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(6.85, -0.79) 4</a:t>
                      </a:r>
                      <a:r>
                        <a:rPr lang="ko-KR" altLang="en-US" sz="800" b="0" i="0" u="none" strike="noStrike" spc="-150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등급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40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제주특별자치도</a:t>
                      </a:r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(7.05, 0.23)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인천광역시</a:t>
                      </a:r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(6.94, -0.21)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0204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15</a:t>
                      </a:r>
                    </a:p>
                  </a:txBody>
                  <a:tcPr marL="8306" marR="8306" marT="8306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전라남도</a:t>
                      </a:r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(8.32, -0.06)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경상남도</a:t>
                      </a:r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(6.74, -1.59)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경상북도</a:t>
                      </a:r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(6.84, -0.51)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인천광역시</a:t>
                      </a:r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(6.83, -0.29)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강원도</a:t>
                      </a:r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(7.04, -0.12)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spc="-150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서울특별시</a:t>
                      </a:r>
                      <a:r>
                        <a:rPr lang="en-US" altLang="ko-KR" sz="800" b="0" i="0" u="none" strike="noStrike" spc="-150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(6.92, -0.14) 4</a:t>
                      </a:r>
                      <a:r>
                        <a:rPr lang="ko-KR" altLang="en-US" sz="800" b="0" i="0" u="none" strike="noStrike" spc="-150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등급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40000"/>
                    </a:solidFill>
                  </a:tcPr>
                </a:tc>
              </a:tr>
              <a:tr h="20204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16</a:t>
                      </a:r>
                    </a:p>
                  </a:txBody>
                  <a:tcPr marL="8306" marR="8306" marT="8306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부산광역시</a:t>
                      </a:r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(8.10, -0.15)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제주특별자치도</a:t>
                      </a:r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(6.29, -2.21)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전라북도</a:t>
                      </a:r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(6.81, -0.50)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제주특별자치도</a:t>
                      </a:r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(6.82, -0.24)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전라남도</a:t>
                      </a:r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(6.89, 0.02)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경상북도</a:t>
                      </a:r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(6.71, 0.35)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0204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17</a:t>
                      </a:r>
                    </a:p>
                  </a:txBody>
                  <a:tcPr marL="8306" marR="8306" marT="8306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　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　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충청남도</a:t>
                      </a:r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(6.74, -0.62)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충청남도</a:t>
                      </a:r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(6.40, -0.34)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경상북도</a:t>
                      </a:r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(6.36, -0.86)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전라남도</a:t>
                      </a:r>
                      <a:r>
                        <a:rPr lang="en-US" altLang="ko-KR" sz="8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(6.65, -0.24)</a:t>
                      </a:r>
                    </a:p>
                  </a:txBody>
                  <a:tcPr marL="8306" marR="8306" marT="830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524887" y="4888493"/>
            <a:ext cx="878497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나눔스퀘어 Light" panose="020B0600000101010101" pitchFamily="50" charset="-127"/>
              </a:rPr>
              <a:t>* </a:t>
            </a:r>
            <a:r>
              <a:rPr lang="ko-KR" altLang="en-US" sz="1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나눔스퀘어 Light" panose="020B0600000101010101" pitchFamily="50" charset="-127"/>
              </a:rPr>
              <a:t>출처 </a:t>
            </a:r>
            <a:r>
              <a:rPr lang="en-US" altLang="ko-KR" sz="1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나눔스퀘어 Light" panose="020B0600000101010101" pitchFamily="50" charset="-127"/>
              </a:rPr>
              <a:t>: </a:t>
            </a:r>
            <a:r>
              <a:rPr lang="ko-KR" altLang="en-US" sz="1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나눔스퀘어 Light" panose="020B0600000101010101" pitchFamily="50" charset="-127"/>
              </a:rPr>
              <a:t>국민권익위원회 종합청렴도 평가 </a:t>
            </a:r>
            <a:r>
              <a:rPr lang="en-US" altLang="ko-KR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나눔스퀘어 Light" panose="020B0600000101010101" pitchFamily="50" charset="-127"/>
              </a:rPr>
              <a:t>‘11~’16</a:t>
            </a:r>
          </a:p>
          <a:p>
            <a:r>
              <a:rPr lang="en-US" altLang="ko-KR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* </a:t>
            </a:r>
            <a:r>
              <a:rPr lang="ko-KR" altLang="en-US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설문조사결과</a:t>
            </a:r>
            <a:r>
              <a:rPr lang="en-US" altLang="ko-KR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나눔스퀘어 Light" panose="020B0600000101010101" pitchFamily="50" charset="-127"/>
              </a:rPr>
              <a:t>(</a:t>
            </a:r>
            <a:r>
              <a:rPr lang="ko-KR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나눔스퀘어 Light" panose="020B0600000101010101" pitchFamily="50" charset="-127"/>
              </a:rPr>
              <a:t>외부청렴도</a:t>
            </a:r>
            <a:r>
              <a:rPr lang="en-US" altLang="ko-KR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나눔스퀘어 Light" panose="020B0600000101010101" pitchFamily="50" charset="-127"/>
              </a:rPr>
              <a:t>, </a:t>
            </a:r>
            <a:r>
              <a:rPr lang="ko-KR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나눔스퀘어 Light" panose="020B0600000101010101" pitchFamily="50" charset="-127"/>
              </a:rPr>
              <a:t>내부청렴도</a:t>
            </a:r>
            <a:r>
              <a:rPr lang="en-US" altLang="ko-KR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나눔스퀘어 Light" panose="020B0600000101010101" pitchFamily="50" charset="-127"/>
              </a:rPr>
              <a:t>, </a:t>
            </a:r>
            <a:r>
              <a:rPr lang="ko-KR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나눔스퀘어 Light" panose="020B0600000101010101" pitchFamily="50" charset="-127"/>
              </a:rPr>
              <a:t>정책고객평가를 가중합산</a:t>
            </a:r>
            <a:r>
              <a:rPr lang="en-US" altLang="ko-KR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나눔스퀘어 Light" panose="020B0600000101010101" pitchFamily="50" charset="-127"/>
              </a:rPr>
              <a:t>)</a:t>
            </a:r>
            <a:r>
              <a:rPr lang="ko-KR" altLang="en-US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나눔스퀘어 Light" panose="020B0600000101010101" pitchFamily="50" charset="-127"/>
              </a:rPr>
              <a:t>에</a:t>
            </a:r>
            <a:endParaRPr lang="en-US" altLang="ko-KR" sz="1400" dirty="0" smtClean="0">
              <a:solidFill>
                <a:schemeClr val="tx1">
                  <a:lumMod val="95000"/>
                  <a:lumOff val="5000"/>
                </a:schemeClr>
              </a:solidFill>
              <a:latin typeface="돋움" panose="020B0600000101010101" pitchFamily="50" charset="-127"/>
              <a:ea typeface="나눔스퀘어 Light" panose="020B0600000101010101" pitchFamily="50" charset="-127"/>
            </a:endParaRPr>
          </a:p>
          <a:p>
            <a:r>
              <a:rPr lang="ko-KR" altLang="en-US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부패사건 </a:t>
            </a:r>
            <a:r>
              <a:rPr lang="ko-KR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발생현황</a:t>
            </a:r>
            <a:r>
              <a:rPr lang="ko-KR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나눔스퀘어 Light" panose="020B0600000101010101" pitchFamily="50" charset="-127"/>
              </a:rPr>
              <a:t> 및 </a:t>
            </a:r>
            <a:r>
              <a:rPr lang="ko-KR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신뢰도 저해행위 </a:t>
            </a:r>
            <a:r>
              <a:rPr lang="ko-KR" altLang="en-US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감점</a:t>
            </a:r>
            <a:r>
              <a:rPr lang="ko-KR" altLang="en-US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나눔스퀘어 Light" panose="020B0600000101010101" pitchFamily="50" charset="-127"/>
              </a:rPr>
              <a:t>을</a:t>
            </a:r>
            <a:r>
              <a:rPr lang="en-US" altLang="ko-KR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나눔스퀘어 Light" panose="020B0600000101010101" pitchFamily="50" charset="-127"/>
              </a:rPr>
              <a:t> </a:t>
            </a:r>
            <a:r>
              <a:rPr lang="ko-KR" altLang="en-US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나눔스퀘어 Light" panose="020B0600000101010101" pitchFamily="50" charset="-127"/>
              </a:rPr>
              <a:t>적용하여 </a:t>
            </a:r>
            <a:r>
              <a:rPr lang="ko-KR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종합청렴도</a:t>
            </a:r>
            <a:r>
              <a:rPr lang="ko-KR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나눔스퀘어 Light" panose="020B0600000101010101" pitchFamily="50" charset="-127"/>
              </a:rPr>
              <a:t>를 </a:t>
            </a:r>
            <a:r>
              <a:rPr lang="ko-KR" altLang="en-US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나눔스퀘어 Light" panose="020B0600000101010101" pitchFamily="50" charset="-127"/>
              </a:rPr>
              <a:t>산출</a:t>
            </a:r>
            <a:endParaRPr lang="ko-KR" altLang="en-US" sz="1400" dirty="0">
              <a:solidFill>
                <a:schemeClr val="tx1">
                  <a:lumMod val="95000"/>
                  <a:lumOff val="5000"/>
                </a:schemeClr>
              </a:solidFill>
              <a:latin typeface="돋움" panose="020B0600000101010101" pitchFamily="50" charset="-127"/>
              <a:ea typeface="나눔스퀘어 Light" panose="020B0600000101010101" pitchFamily="50" charset="-127"/>
            </a:endParaRPr>
          </a:p>
        </p:txBody>
      </p:sp>
      <p:sp>
        <p:nvSpPr>
          <p:cNvPr id="14" name="모서리가 둥근 직사각형 13"/>
          <p:cNvSpPr/>
          <p:nvPr/>
        </p:nvSpPr>
        <p:spPr>
          <a:xfrm>
            <a:off x="608769" y="5648014"/>
            <a:ext cx="8701093" cy="805322"/>
          </a:xfrm>
          <a:prstGeom prst="roundRect">
            <a:avLst>
              <a:gd name="adj" fmla="val 10769"/>
            </a:avLst>
          </a:prstGeom>
          <a:solidFill>
            <a:schemeClr val="tx1">
              <a:lumMod val="95000"/>
              <a:lumOff val="5000"/>
            </a:schemeClr>
          </a:soli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en-US" altLang="ko-KR" dirty="0" smtClean="0">
                <a:latin typeface="돋움" panose="020B0600000101010101" pitchFamily="50" charset="-127"/>
                <a:ea typeface="돋움" panose="020B0600000101010101" pitchFamily="50" charset="-127"/>
              </a:rPr>
              <a:t>2013</a:t>
            </a:r>
            <a:r>
              <a:rPr lang="ko-KR" altLang="en-US" dirty="0" smtClean="0">
                <a:latin typeface="돋움" panose="020B0600000101010101" pitchFamily="50" charset="-127"/>
                <a:ea typeface="돋움" panose="020B0600000101010101" pitchFamily="50" charset="-127"/>
              </a:rPr>
              <a:t>년 반짝 </a:t>
            </a:r>
            <a:r>
              <a:rPr lang="en-US" altLang="ko-KR" dirty="0" smtClean="0">
                <a:latin typeface="돋움" panose="020B0600000101010101" pitchFamily="50" charset="-127"/>
                <a:ea typeface="돋움" panose="020B0600000101010101" pitchFamily="50" charset="-127"/>
              </a:rPr>
              <a:t>1</a:t>
            </a:r>
            <a:r>
              <a:rPr lang="ko-KR" altLang="en-US" dirty="0" smtClean="0">
                <a:latin typeface="돋움" panose="020B0600000101010101" pitchFamily="50" charset="-127"/>
                <a:ea typeface="돋움" panose="020B0600000101010101" pitchFamily="50" charset="-127"/>
              </a:rPr>
              <a:t>위</a:t>
            </a:r>
            <a:r>
              <a:rPr lang="en-US" altLang="ko-KR" dirty="0" smtClean="0"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dirty="0" smtClean="0">
                <a:latin typeface="돋움" panose="020B0600000101010101" pitchFamily="50" charset="-127"/>
                <a:ea typeface="돋움" panose="020B0600000101010101" pitchFamily="50" charset="-127"/>
              </a:rPr>
              <a:t>이후 </a:t>
            </a:r>
            <a:r>
              <a:rPr lang="en-US" altLang="ko-KR" dirty="0" smtClean="0">
                <a:latin typeface="돋움" panose="020B0600000101010101" pitchFamily="50" charset="-127"/>
                <a:ea typeface="돋움" panose="020B0600000101010101" pitchFamily="50" charset="-127"/>
              </a:rPr>
              <a:t>3</a:t>
            </a:r>
            <a:r>
              <a:rPr lang="ko-KR" altLang="en-US" dirty="0" smtClean="0">
                <a:latin typeface="돋움" panose="020B0600000101010101" pitchFamily="50" charset="-127"/>
                <a:ea typeface="돋움" panose="020B0600000101010101" pitchFamily="50" charset="-127"/>
              </a:rPr>
              <a:t>년간 내리 전국 최하위권</a:t>
            </a:r>
            <a:r>
              <a:rPr lang="en-US" altLang="ko-KR" dirty="0" smtClean="0"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906346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32507" y="403913"/>
            <a:ext cx="56380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2800" dirty="0" smtClean="0">
                <a:solidFill>
                  <a:schemeClr val="bg2">
                    <a:lumMod val="1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&lt;</a:t>
            </a:r>
            <a:r>
              <a:rPr lang="ko-KR" altLang="en-US" sz="2800" dirty="0" smtClean="0">
                <a:solidFill>
                  <a:schemeClr val="bg2">
                    <a:lumMod val="1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표</a:t>
            </a:r>
            <a:r>
              <a:rPr lang="en-US" altLang="ko-KR" sz="2800" dirty="0">
                <a:solidFill>
                  <a:schemeClr val="bg2">
                    <a:lumMod val="1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8</a:t>
            </a:r>
            <a:r>
              <a:rPr lang="en-US" altLang="ko-KR" sz="2800" dirty="0" smtClean="0">
                <a:solidFill>
                  <a:schemeClr val="bg2">
                    <a:lumMod val="1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&gt; </a:t>
            </a:r>
            <a:r>
              <a:rPr lang="ko-KR" altLang="en-US" sz="2800" spc="-300" dirty="0" smtClean="0">
                <a:solidFill>
                  <a:schemeClr val="bg2">
                    <a:lumMod val="1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서울 전체실업률 </a:t>
            </a:r>
            <a:r>
              <a:rPr lang="en-US" altLang="ko-KR" sz="2800" spc="-300" dirty="0" smtClean="0">
                <a:solidFill>
                  <a:schemeClr val="bg2">
                    <a:lumMod val="1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/ </a:t>
            </a:r>
            <a:r>
              <a:rPr lang="ko-KR" altLang="en-US" sz="2800" spc="-300" dirty="0" smtClean="0">
                <a:solidFill>
                  <a:schemeClr val="bg2">
                    <a:lumMod val="1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청년실업률</a:t>
            </a:r>
            <a:endParaRPr lang="ko-KR" altLang="en-US" sz="3200" spc="-300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graphicFrame>
        <p:nvGraphicFramePr>
          <p:cNvPr id="12" name="표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1077417"/>
              </p:ext>
            </p:extLst>
          </p:nvPr>
        </p:nvGraphicFramePr>
        <p:xfrm>
          <a:off x="992561" y="1112869"/>
          <a:ext cx="7920880" cy="335888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84176"/>
                <a:gridCol w="1584176"/>
                <a:gridCol w="1584176"/>
                <a:gridCol w="1584176"/>
                <a:gridCol w="1584176"/>
              </a:tblGrid>
              <a:tr h="378906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80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기간</a:t>
                      </a:r>
                      <a:endParaRPr lang="ko-KR" altLang="en-US" sz="1800" b="1" i="0" u="none" strike="noStrike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13742" marR="13742" marT="13742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80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전체인구</a:t>
                      </a:r>
                      <a:r>
                        <a:rPr lang="en-US" altLang="ko-KR" sz="180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(15</a:t>
                      </a:r>
                      <a:r>
                        <a:rPr lang="ko-KR" altLang="en-US" sz="1800" u="none" strike="noStrike" dirty="0" err="1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세이상</a:t>
                      </a:r>
                      <a:r>
                        <a:rPr lang="en-US" altLang="ko-KR" sz="180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)</a:t>
                      </a:r>
                      <a:endParaRPr lang="en-US" altLang="ko-KR" sz="1800" b="0" i="0" u="none" strike="noStrike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13742" marR="13742" marT="13742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80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청년인구</a:t>
                      </a:r>
                      <a:r>
                        <a:rPr lang="en-US" altLang="ko-KR" sz="180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(15~29</a:t>
                      </a:r>
                      <a:r>
                        <a:rPr lang="ko-KR" altLang="en-US" sz="180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세</a:t>
                      </a:r>
                      <a:r>
                        <a:rPr lang="en-US" altLang="ko-KR" sz="180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)</a:t>
                      </a:r>
                      <a:endParaRPr lang="en-US" altLang="ko-KR" sz="1800" b="0" i="0" u="none" strike="noStrike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13742" marR="13742" marT="13742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70654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800" u="none" strike="noStrike" dirty="0" smtClean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서울 </a:t>
                      </a:r>
                      <a:endParaRPr lang="en-US" altLang="ko-KR" sz="1800" u="none" strike="noStrike" dirty="0" smtClean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  <a:p>
                      <a:pPr algn="ctr" fontAlgn="ctr"/>
                      <a:r>
                        <a:rPr lang="ko-KR" altLang="en-US" sz="1800" u="none" strike="noStrike" dirty="0" smtClean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실업률</a:t>
                      </a:r>
                      <a:r>
                        <a:rPr lang="en-US" altLang="ko-KR" sz="180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(%)</a:t>
                      </a:r>
                      <a:endParaRPr lang="en-US" altLang="ko-KR" sz="1800" b="0" i="0" u="none" strike="noStrike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13742" marR="13742" marT="13742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8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전국</a:t>
                      </a:r>
                      <a:endParaRPr lang="en-US" altLang="ko-KR" sz="1800" b="0" i="0" u="none" strike="noStrike" dirty="0" smtClean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  <a:p>
                      <a:pPr algn="ctr" fontAlgn="ctr"/>
                      <a:r>
                        <a:rPr lang="ko-KR" altLang="en-US" sz="18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실업률</a:t>
                      </a:r>
                      <a:r>
                        <a:rPr lang="en-US" altLang="ko-KR" sz="18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(%)</a:t>
                      </a:r>
                      <a:endParaRPr lang="ko-KR" altLang="en-US" sz="1800" b="0" i="0" u="none" strike="noStrike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13742" marR="13742" marT="13742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800" u="none" strike="noStrike" dirty="0" smtClean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서울 </a:t>
                      </a:r>
                      <a:endParaRPr lang="en-US" altLang="ko-KR" sz="1800" u="none" strike="noStrike" dirty="0" smtClean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  <a:p>
                      <a:pPr algn="ctr" fontAlgn="ctr"/>
                      <a:r>
                        <a:rPr lang="ko-KR" altLang="en-US" sz="1800" u="none" strike="noStrike" dirty="0" smtClean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실업률</a:t>
                      </a:r>
                      <a:r>
                        <a:rPr lang="en-US" altLang="ko-KR" sz="180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(%)</a:t>
                      </a:r>
                      <a:endParaRPr lang="en-US" altLang="ko-KR" sz="1800" b="0" i="0" u="none" strike="noStrike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13742" marR="13742" marT="13742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8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전국</a:t>
                      </a:r>
                      <a:endParaRPr lang="en-US" altLang="ko-KR" sz="1800" b="0" i="0" u="none" strike="noStrike" dirty="0" smtClean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  <a:p>
                      <a:pPr algn="ctr" fontAlgn="ctr"/>
                      <a:r>
                        <a:rPr lang="ko-KR" altLang="en-US" sz="18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실업률</a:t>
                      </a:r>
                      <a:r>
                        <a:rPr lang="en-US" altLang="ko-KR" sz="18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(%)</a:t>
                      </a:r>
                      <a:endParaRPr lang="ko-KR" altLang="en-US" sz="1800" b="0" i="0" u="none" strike="noStrike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13742" marR="13742" marT="13742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</a:tr>
              <a:tr h="378906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2011</a:t>
                      </a:r>
                      <a:endParaRPr lang="en-US" altLang="ko-KR" sz="18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13742" marR="13742" marT="13742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4.6</a:t>
                      </a:r>
                      <a:endParaRPr lang="en-US" altLang="ko-KR" sz="1800" b="0" i="0" u="none" strike="noStrike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13742" marR="13742" marT="13742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3.4</a:t>
                      </a:r>
                      <a:endParaRPr lang="en-US" altLang="ko-KR" sz="18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13742" marR="13742" marT="13742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8.3</a:t>
                      </a:r>
                      <a:endParaRPr lang="en-US" altLang="ko-KR" sz="1800" b="0" i="0" u="none" strike="noStrike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13742" marR="13742" marT="13742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7.6</a:t>
                      </a:r>
                      <a:endParaRPr lang="en-US" altLang="ko-KR" sz="18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13742" marR="13742" marT="13742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8906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2012</a:t>
                      </a:r>
                      <a:endParaRPr lang="en-US" altLang="ko-KR" sz="18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13742" marR="13742" marT="13742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4.2</a:t>
                      </a:r>
                      <a:endParaRPr lang="en-US" altLang="ko-KR" sz="1800" b="0" i="0" u="none" strike="noStrike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13742" marR="13742" marT="13742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3.2</a:t>
                      </a:r>
                      <a:endParaRPr lang="en-US" altLang="ko-KR" sz="18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13742" marR="13742" marT="13742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8.3</a:t>
                      </a:r>
                      <a:endParaRPr lang="en-US" altLang="ko-KR" sz="1800" b="0" i="0" u="none" strike="noStrike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13742" marR="13742" marT="13742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7.5</a:t>
                      </a:r>
                      <a:endParaRPr lang="en-US" altLang="ko-KR" sz="18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13742" marR="13742" marT="13742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8906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2013</a:t>
                      </a:r>
                      <a:endParaRPr lang="en-US" altLang="ko-KR" sz="18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13742" marR="13742" marT="13742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4.0</a:t>
                      </a:r>
                      <a:endParaRPr lang="en-US" altLang="ko-KR" sz="1800" b="0" i="0" u="none" strike="noStrike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13742" marR="13742" marT="13742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3.1</a:t>
                      </a:r>
                      <a:endParaRPr lang="en-US" altLang="ko-KR" sz="18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13742" marR="13742" marT="13742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8.7</a:t>
                      </a:r>
                      <a:endParaRPr lang="en-US" altLang="ko-KR" sz="1800" b="0" i="0" u="none" strike="noStrike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13742" marR="13742" marT="13742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8.0</a:t>
                      </a:r>
                      <a:endParaRPr lang="en-US" altLang="ko-KR" sz="18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13742" marR="13742" marT="13742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8906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2014</a:t>
                      </a:r>
                      <a:endParaRPr lang="en-US" altLang="ko-KR" sz="18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13742" marR="13742" marT="13742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4.5</a:t>
                      </a:r>
                      <a:endParaRPr lang="en-US" altLang="ko-KR" sz="1800" b="0" i="0" u="none" strike="noStrike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13742" marR="13742" marT="13742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3.5</a:t>
                      </a:r>
                      <a:endParaRPr lang="en-US" altLang="ko-KR" sz="18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13742" marR="13742" marT="13742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10.3</a:t>
                      </a:r>
                      <a:endParaRPr lang="en-US" altLang="ko-KR" sz="1800" b="0" i="0" u="none" strike="noStrike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13742" marR="13742" marT="13742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9.0</a:t>
                      </a:r>
                      <a:endParaRPr lang="en-US" altLang="ko-KR" sz="18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13742" marR="13742" marT="13742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8906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2015</a:t>
                      </a:r>
                      <a:endParaRPr lang="en-US" altLang="ko-KR" sz="18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13742" marR="13742" marT="13742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4.2</a:t>
                      </a:r>
                      <a:endParaRPr lang="en-US" altLang="ko-KR" sz="1800" b="0" i="0" u="none" strike="noStrike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13742" marR="13742" marT="13742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3.6</a:t>
                      </a:r>
                      <a:endParaRPr lang="en-US" altLang="ko-KR" sz="18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13742" marR="13742" marT="13742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9.3</a:t>
                      </a:r>
                      <a:endParaRPr lang="en-US" altLang="ko-KR" sz="1800" b="0" i="0" u="none" strike="noStrike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13742" marR="13742" marT="13742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9.2</a:t>
                      </a:r>
                      <a:endParaRPr lang="en-US" altLang="ko-KR" sz="18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13742" marR="13742" marT="13742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8906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2016</a:t>
                      </a:r>
                      <a:endParaRPr lang="en-US" altLang="ko-KR" sz="18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13742" marR="13742" marT="13742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4.3</a:t>
                      </a:r>
                      <a:endParaRPr lang="en-US" altLang="ko-KR" sz="1800" b="0" i="0" u="none" strike="noStrike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13742" marR="13742" marT="13742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3.7</a:t>
                      </a:r>
                      <a:endParaRPr lang="en-US" altLang="ko-KR" sz="18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13742" marR="13742" marT="13742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10.3</a:t>
                      </a:r>
                      <a:endParaRPr lang="en-US" altLang="ko-KR" sz="1800" b="0" i="0" u="none" strike="noStrike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13742" marR="13742" marT="13742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0" i="0" u="none" strike="noStrik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9.8</a:t>
                      </a:r>
                      <a:endParaRPr lang="en-US" altLang="ko-KR" sz="18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13742" marR="13742" marT="13742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3" name="모서리가 둥근 직사각형 12"/>
          <p:cNvSpPr/>
          <p:nvPr/>
        </p:nvSpPr>
        <p:spPr>
          <a:xfrm>
            <a:off x="992560" y="4869160"/>
            <a:ext cx="7920880" cy="1546545"/>
          </a:xfrm>
          <a:prstGeom prst="roundRect">
            <a:avLst>
              <a:gd name="adj" fmla="val 4762"/>
            </a:avLst>
          </a:prstGeom>
          <a:solidFill>
            <a:schemeClr val="tx1">
              <a:lumMod val="95000"/>
              <a:lumOff val="5000"/>
            </a:schemeClr>
          </a:soli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pc="-150" dirty="0" smtClean="0">
                <a:latin typeface="돋움" panose="020B0600000101010101" pitchFamily="50" charset="-127"/>
                <a:ea typeface="돋움" panose="020B0600000101010101" pitchFamily="50" charset="-127"/>
              </a:rPr>
              <a:t>박시장 임기 후 나아지지 않는 실업률</a:t>
            </a:r>
            <a:r>
              <a:rPr lang="en-US" altLang="ko-KR" spc="-150" dirty="0" smtClean="0">
                <a:latin typeface="돋움" panose="020B0600000101010101" pitchFamily="50" charset="-127"/>
                <a:ea typeface="돋움" panose="020B0600000101010101" pitchFamily="50" charset="-127"/>
              </a:rPr>
              <a:t>(‘11~’16</a:t>
            </a:r>
            <a:r>
              <a:rPr lang="ko-KR" altLang="en-US" spc="-150" dirty="0" smtClean="0">
                <a:latin typeface="돋움" panose="020B0600000101010101" pitchFamily="50" charset="-127"/>
                <a:ea typeface="돋움" panose="020B0600000101010101" pitchFamily="50" charset="-127"/>
              </a:rPr>
              <a:t>년 전국시도 中 </a:t>
            </a:r>
            <a:r>
              <a:rPr lang="en-US" altLang="ko-KR" spc="-150" dirty="0" smtClean="0">
                <a:latin typeface="돋움" panose="020B0600000101010101" pitchFamily="50" charset="-127"/>
                <a:ea typeface="돋움" panose="020B0600000101010101" pitchFamily="50" charset="-127"/>
              </a:rPr>
              <a:t>2</a:t>
            </a:r>
            <a:r>
              <a:rPr lang="ko-KR" altLang="en-US" spc="-150" dirty="0" smtClean="0">
                <a:latin typeface="돋움" panose="020B0600000101010101" pitchFamily="50" charset="-127"/>
                <a:ea typeface="돋움" panose="020B0600000101010101" pitchFamily="50" charset="-127"/>
              </a:rPr>
              <a:t>위</a:t>
            </a:r>
            <a:r>
              <a:rPr lang="en-US" altLang="ko-KR" spc="-150" dirty="0" smtClean="0"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pc="-150" dirty="0" smtClean="0">
                <a:latin typeface="돋움" panose="020B0600000101010101" pitchFamily="50" charset="-127"/>
                <a:ea typeface="돋움" panose="020B0600000101010101" pitchFamily="50" charset="-127"/>
              </a:rPr>
              <a:t>청년실업률은 오히려 악화일로</a:t>
            </a:r>
            <a:endParaRPr lang="en-US" altLang="ko-KR" spc="-150" dirty="0" smtClean="0"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pc="-150" dirty="0" smtClean="0">
                <a:latin typeface="돋움" panose="020B0600000101010101" pitchFamily="50" charset="-127"/>
                <a:ea typeface="돋움" panose="020B0600000101010101" pitchFamily="50" charset="-127"/>
              </a:rPr>
              <a:t>각종 청년대책 쏟아내지만 도대체 무엇을 했나</a:t>
            </a:r>
            <a:r>
              <a:rPr lang="en-US" altLang="ko-KR" spc="-150" dirty="0" smtClean="0">
                <a:latin typeface="돋움" panose="020B0600000101010101" pitchFamily="50" charset="-127"/>
                <a:ea typeface="돋움" panose="020B0600000101010101" pitchFamily="50" charset="-127"/>
              </a:rPr>
              <a:t>!</a:t>
            </a:r>
            <a:endParaRPr lang="en-US" altLang="ko-KR" spc="-150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992560" y="4509120"/>
            <a:ext cx="46805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출처 </a:t>
            </a:r>
            <a:r>
              <a:rPr lang="en-US" altLang="ko-KR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: </a:t>
            </a:r>
            <a:r>
              <a:rPr lang="ko-KR" altLang="en-US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통계청 「</a:t>
            </a:r>
            <a:r>
              <a:rPr lang="en-US" altLang="ko-KR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e-</a:t>
            </a:r>
            <a:r>
              <a:rPr lang="ko-KR" altLang="en-US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지방지표」</a:t>
            </a:r>
            <a:endParaRPr lang="ko-KR" altLang="en-US" sz="1400" dirty="0">
              <a:solidFill>
                <a:schemeClr val="tx1">
                  <a:lumMod val="95000"/>
                  <a:lumOff val="5000"/>
                </a:schemeClr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29038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243644" y="403913"/>
            <a:ext cx="74158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2800" dirty="0" smtClean="0">
                <a:solidFill>
                  <a:schemeClr val="bg2">
                    <a:lumMod val="1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&lt;</a:t>
            </a:r>
            <a:r>
              <a:rPr lang="ko-KR" altLang="en-US" sz="2800" dirty="0" smtClean="0">
                <a:solidFill>
                  <a:schemeClr val="bg2">
                    <a:lumMod val="1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표</a:t>
            </a:r>
            <a:r>
              <a:rPr lang="en-US" altLang="ko-KR" sz="2800" dirty="0" smtClean="0">
                <a:solidFill>
                  <a:schemeClr val="bg2">
                    <a:lumMod val="1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9&gt; </a:t>
            </a:r>
            <a:r>
              <a:rPr lang="ko-KR" altLang="en-US" sz="2800" dirty="0" smtClean="0">
                <a:solidFill>
                  <a:schemeClr val="bg2">
                    <a:lumMod val="1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시도별 </a:t>
            </a:r>
            <a:r>
              <a:rPr lang="en-US" altLang="ko-KR" sz="2800" dirty="0" smtClean="0">
                <a:solidFill>
                  <a:schemeClr val="bg2">
                    <a:lumMod val="1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</a:t>
            </a:r>
            <a:r>
              <a:rPr lang="ko-KR" altLang="en-US" sz="2800" dirty="0" smtClean="0">
                <a:solidFill>
                  <a:schemeClr val="bg2">
                    <a:lumMod val="1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인당 지역 내 총생산</a:t>
            </a:r>
            <a:r>
              <a:rPr lang="en-US" altLang="ko-KR" sz="2800" dirty="0" smtClean="0">
                <a:solidFill>
                  <a:schemeClr val="bg2">
                    <a:lumMod val="1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(GRDP)</a:t>
            </a:r>
            <a:endParaRPr lang="ko-KR" altLang="en-US" sz="3200" spc="-300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graphicFrame>
        <p:nvGraphicFramePr>
          <p:cNvPr id="15" name="표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5297894"/>
              </p:ext>
            </p:extLst>
          </p:nvPr>
        </p:nvGraphicFramePr>
        <p:xfrm>
          <a:off x="992560" y="1138010"/>
          <a:ext cx="7920877" cy="3672408"/>
        </p:xfrm>
        <a:graphic>
          <a:graphicData uri="http://schemas.openxmlformats.org/drawingml/2006/table">
            <a:tbl>
              <a:tblPr/>
              <a:tblGrid>
                <a:gridCol w="586967"/>
                <a:gridCol w="853196"/>
                <a:gridCol w="613586"/>
                <a:gridCol w="826574"/>
                <a:gridCol w="640208"/>
                <a:gridCol w="871960"/>
                <a:gridCol w="594822"/>
                <a:gridCol w="845338"/>
                <a:gridCol w="621444"/>
                <a:gridCol w="818716"/>
                <a:gridCol w="648066"/>
              </a:tblGrid>
              <a:tr h="260623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　</a:t>
                      </a:r>
                      <a:r>
                        <a:rPr lang="ko-KR" altLang="en-US" sz="11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순위</a:t>
                      </a:r>
                      <a:endParaRPr lang="ko-KR" altLang="en-US" sz="1100" b="1" i="0" u="none" strike="noStrike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2011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2012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2013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2014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2015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13237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</a:t>
                      </a: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Arial"/>
                          <a:ea typeface="돋움" panose="020B0600000101010101" pitchFamily="50" charset="-127"/>
                        </a:rPr>
                        <a:t>울산광역시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61,819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Arial"/>
                          <a:ea typeface="돋움" panose="020B0600000101010101" pitchFamily="50" charset="-127"/>
                        </a:rPr>
                        <a:t>울산광역시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62,938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Arial"/>
                          <a:ea typeface="돋움" panose="020B0600000101010101" pitchFamily="50" charset="-127"/>
                        </a:rPr>
                        <a:t>울산광역시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60,087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Arial"/>
                          <a:ea typeface="돋움" panose="020B0600000101010101" pitchFamily="50" charset="-127"/>
                        </a:rPr>
                        <a:t>울산광역시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58,217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Arial"/>
                          <a:ea typeface="돋움" panose="020B0600000101010101" pitchFamily="50" charset="-127"/>
                        </a:rPr>
                        <a:t>울산광역시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59,872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13237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</a:t>
                      </a: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Arial"/>
                          <a:ea typeface="돋움" panose="020B0600000101010101" pitchFamily="50" charset="-127"/>
                        </a:rPr>
                        <a:t>충청남도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43,549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Arial"/>
                          <a:ea typeface="돋움" panose="020B0600000101010101" pitchFamily="50" charset="-127"/>
                        </a:rPr>
                        <a:t>충청남도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44,567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Arial"/>
                          <a:ea typeface="돋움" panose="020B0600000101010101" pitchFamily="50" charset="-127"/>
                        </a:rPr>
                        <a:t>충청남도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45,609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Arial"/>
                          <a:ea typeface="돋움" panose="020B0600000101010101" pitchFamily="50" charset="-127"/>
                        </a:rPr>
                        <a:t>충청남도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47,435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Arial"/>
                          <a:ea typeface="돋움" panose="020B0600000101010101" pitchFamily="50" charset="-127"/>
                        </a:rPr>
                        <a:t>충청남도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48,733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13237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3</a:t>
                      </a: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Arial"/>
                          <a:ea typeface="돋움" panose="020B0600000101010101" pitchFamily="50" charset="-127"/>
                        </a:rPr>
                        <a:t>전라남도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35,247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Arial"/>
                          <a:ea typeface="돋움" panose="020B0600000101010101" pitchFamily="50" charset="-127"/>
                        </a:rPr>
                        <a:t>전라남도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36,268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Arial"/>
                          <a:ea typeface="돋움" panose="020B0600000101010101" pitchFamily="50" charset="-127"/>
                        </a:rPr>
                        <a:t>전라남도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34,918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Arial"/>
                          <a:ea typeface="돋움" panose="020B0600000101010101" pitchFamily="50" charset="-127"/>
                        </a:rPr>
                        <a:t>전라남도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34,855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Arial"/>
                          <a:ea typeface="돋움" panose="020B0600000101010101" pitchFamily="50" charset="-127"/>
                        </a:rPr>
                        <a:t>전라남도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36,433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13237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4</a:t>
                      </a: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Arial"/>
                          <a:ea typeface="돋움" panose="020B0600000101010101" pitchFamily="50" charset="-127"/>
                        </a:rPr>
                        <a:t>경상북도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31,106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Arial"/>
                          <a:ea typeface="돋움" panose="020B0600000101010101" pitchFamily="50" charset="-127"/>
                        </a:rPr>
                        <a:t>경상북도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32,157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Arial"/>
                          <a:ea typeface="돋움" panose="020B0600000101010101" pitchFamily="50" charset="-127"/>
                        </a:rPr>
                        <a:t>경상북도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33,497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Arial"/>
                          <a:ea typeface="돋움" panose="020B0600000101010101" pitchFamily="50" charset="-127"/>
                        </a:rPr>
                        <a:t>경상북도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34,706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Arial"/>
                          <a:ea typeface="돋움" panose="020B0600000101010101" pitchFamily="50" charset="-127"/>
                        </a:rPr>
                        <a:t>경상북도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0" i="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35,473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13237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5</a:t>
                      </a: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돋움" panose="020B0600000101010101" pitchFamily="50" charset="-127"/>
                        </a:rPr>
                        <a:t>서울특별시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30,163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돋움" panose="020B0600000101010101" pitchFamily="50" charset="-127"/>
                        </a:rPr>
                        <a:t>서울특별시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31,235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돋움" panose="020B0600000101010101" pitchFamily="50" charset="-127"/>
                        </a:rPr>
                        <a:t>서울특별시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31,893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돋움" panose="020B0600000101010101" pitchFamily="50" charset="-127"/>
                        </a:rPr>
                        <a:t>서울특별시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32,948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돋움" panose="020B0600000101010101" pitchFamily="50" charset="-127"/>
                        </a:rPr>
                        <a:t>서울특별시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0" i="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34,646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</a:tr>
              <a:tr h="213237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6</a:t>
                      </a: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Arial"/>
                          <a:ea typeface="돋움" panose="020B0600000101010101" pitchFamily="50" charset="-127"/>
                        </a:rPr>
                        <a:t>경상남도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28,118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Arial"/>
                          <a:ea typeface="돋움" panose="020B0600000101010101" pitchFamily="50" charset="-127"/>
                        </a:rPr>
                        <a:t>경상남도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29,286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Arial"/>
                          <a:ea typeface="돋움" panose="020B0600000101010101" pitchFamily="50" charset="-127"/>
                        </a:rPr>
                        <a:t>경상남도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30,391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Arial"/>
                          <a:ea typeface="돋움" panose="020B0600000101010101" pitchFamily="50" charset="-127"/>
                        </a:rPr>
                        <a:t>충청북도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31,417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Arial"/>
                          <a:ea typeface="돋움" panose="020B0600000101010101" pitchFamily="50" charset="-127"/>
                        </a:rPr>
                        <a:t>충청북도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32,990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13237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7</a:t>
                      </a: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Arial"/>
                          <a:ea typeface="돋움" panose="020B0600000101010101" pitchFamily="50" charset="-127"/>
                        </a:rPr>
                        <a:t>충청북도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27,497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Arial"/>
                          <a:ea typeface="돋움" panose="020B0600000101010101" pitchFamily="50" charset="-127"/>
                        </a:rPr>
                        <a:t>충청북도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27,971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Arial"/>
                          <a:ea typeface="돋움" panose="020B0600000101010101" pitchFamily="50" charset="-127"/>
                        </a:rPr>
                        <a:t>충청북도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30,162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Arial"/>
                          <a:ea typeface="돋움" panose="020B0600000101010101" pitchFamily="50" charset="-127"/>
                        </a:rPr>
                        <a:t>경상남도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30,546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Arial"/>
                          <a:ea typeface="돋움" panose="020B0600000101010101" pitchFamily="50" charset="-127"/>
                        </a:rPr>
                        <a:t>경상남도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31,228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13237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8</a:t>
                      </a: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Arial"/>
                          <a:ea typeface="돋움" panose="020B0600000101010101" pitchFamily="50" charset="-127"/>
                        </a:rPr>
                        <a:t>경기도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23,353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Arial"/>
                          <a:ea typeface="돋움" panose="020B0600000101010101" pitchFamily="50" charset="-127"/>
                        </a:rPr>
                        <a:t>경기도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24,063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Arial"/>
                          <a:ea typeface="돋움" panose="020B0600000101010101" pitchFamily="50" charset="-127"/>
                        </a:rPr>
                        <a:t>경기도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25,867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Arial"/>
                          <a:ea typeface="돋움" panose="020B0600000101010101" pitchFamily="50" charset="-127"/>
                        </a:rPr>
                        <a:t>경기도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26,833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Arial"/>
                          <a:ea typeface="돋움" panose="020B0600000101010101" pitchFamily="50" charset="-127"/>
                        </a:rPr>
                        <a:t>경기도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28,403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13237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9</a:t>
                      </a: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Arial"/>
                          <a:ea typeface="돋움" panose="020B0600000101010101" pitchFamily="50" charset="-127"/>
                        </a:rPr>
                        <a:t>인천광역시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22,454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Arial"/>
                          <a:ea typeface="돋움" panose="020B0600000101010101" pitchFamily="50" charset="-127"/>
                        </a:rPr>
                        <a:t>제주특별자치도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22,658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Arial"/>
                          <a:ea typeface="돋움" panose="020B0600000101010101" pitchFamily="50" charset="-127"/>
                        </a:rPr>
                        <a:t>강원도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23,483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Arial"/>
                          <a:ea typeface="돋움" panose="020B0600000101010101" pitchFamily="50" charset="-127"/>
                        </a:rPr>
                        <a:t>강원도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24,613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Arial"/>
                          <a:ea typeface="돋움" panose="020B0600000101010101" pitchFamily="50" charset="-127"/>
                        </a:rPr>
                        <a:t>인천광역시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26,250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13237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10</a:t>
                      </a: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Arial"/>
                          <a:ea typeface="돋움" panose="020B0600000101010101" pitchFamily="50" charset="-127"/>
                        </a:rPr>
                        <a:t>전라북도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22,093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Arial"/>
                          <a:ea typeface="돋움" panose="020B0600000101010101" pitchFamily="50" charset="-127"/>
                        </a:rPr>
                        <a:t>강원도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22,505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Arial"/>
                          <a:ea typeface="돋움" panose="020B0600000101010101" pitchFamily="50" charset="-127"/>
                        </a:rPr>
                        <a:t>전라북도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23,346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Arial"/>
                          <a:ea typeface="돋움" panose="020B0600000101010101" pitchFamily="50" charset="-127"/>
                        </a:rPr>
                        <a:t>인천광역시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24,282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Arial"/>
                          <a:ea typeface="돋움" panose="020B0600000101010101" pitchFamily="50" charset="-127"/>
                        </a:rPr>
                        <a:t>강원도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26,088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13237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11</a:t>
                      </a: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Arial"/>
                          <a:ea typeface="돋움" panose="020B0600000101010101" pitchFamily="50" charset="-127"/>
                        </a:rPr>
                        <a:t>강원도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21,655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Arial"/>
                          <a:ea typeface="돋움" panose="020B0600000101010101" pitchFamily="50" charset="-127"/>
                        </a:rPr>
                        <a:t>인천광역시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22,267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Arial"/>
                          <a:ea typeface="돋움" panose="020B0600000101010101" pitchFamily="50" charset="-127"/>
                        </a:rPr>
                        <a:t>제주특별자치도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23,152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Arial"/>
                          <a:ea typeface="돋움" panose="020B0600000101010101" pitchFamily="50" charset="-127"/>
                        </a:rPr>
                        <a:t>전라북도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24,184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Arial"/>
                          <a:ea typeface="돋움" panose="020B0600000101010101" pitchFamily="50" charset="-127"/>
                        </a:rPr>
                        <a:t>제주특별자치도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25,642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13237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12</a:t>
                      </a: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Arial"/>
                          <a:ea typeface="돋움" panose="020B0600000101010101" pitchFamily="50" charset="-127"/>
                        </a:rPr>
                        <a:t>제주특별자치도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21,391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Arial"/>
                          <a:ea typeface="돋움" panose="020B0600000101010101" pitchFamily="50" charset="-127"/>
                        </a:rPr>
                        <a:t>전라북도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22,247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Arial"/>
                          <a:ea typeface="돋움" panose="020B0600000101010101" pitchFamily="50" charset="-127"/>
                        </a:rPr>
                        <a:t>인천광역시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22,849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Arial"/>
                          <a:ea typeface="돋움" panose="020B0600000101010101" pitchFamily="50" charset="-127"/>
                        </a:rPr>
                        <a:t>제주특별자치도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24,149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Arial"/>
                          <a:ea typeface="돋움" panose="020B0600000101010101" pitchFamily="50" charset="-127"/>
                        </a:rPr>
                        <a:t>전라북도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24,871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13237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13</a:t>
                      </a: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Arial"/>
                          <a:ea typeface="돋움" panose="020B0600000101010101" pitchFamily="50" charset="-127"/>
                        </a:rPr>
                        <a:t>대전광역시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19,422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Arial"/>
                          <a:ea typeface="돋움" panose="020B0600000101010101" pitchFamily="50" charset="-127"/>
                        </a:rPr>
                        <a:t>대전광역시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20,053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Arial"/>
                          <a:ea typeface="돋움" panose="020B0600000101010101" pitchFamily="50" charset="-127"/>
                        </a:rPr>
                        <a:t>대전광역시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20,357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Arial"/>
                          <a:ea typeface="돋움" panose="020B0600000101010101" pitchFamily="50" charset="-127"/>
                        </a:rPr>
                        <a:t>부산광역시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21,340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Arial"/>
                          <a:ea typeface="돋움" panose="020B0600000101010101" pitchFamily="50" charset="-127"/>
                        </a:rPr>
                        <a:t>부산광역시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22,663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13237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14</a:t>
                      </a: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Arial"/>
                          <a:ea typeface="돋움" panose="020B0600000101010101" pitchFamily="50" charset="-127"/>
                        </a:rPr>
                        <a:t>부산광역시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19,172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Arial"/>
                          <a:ea typeface="돋움" panose="020B0600000101010101" pitchFamily="50" charset="-127"/>
                        </a:rPr>
                        <a:t>부산광역시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19,642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Arial"/>
                          <a:ea typeface="돋움" panose="020B0600000101010101" pitchFamily="50" charset="-127"/>
                        </a:rPr>
                        <a:t>부산광역시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20,354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Arial"/>
                          <a:ea typeface="돋움" panose="020B0600000101010101" pitchFamily="50" charset="-127"/>
                        </a:rPr>
                        <a:t>대전광역시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21,124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Arial"/>
                          <a:ea typeface="돋움" panose="020B0600000101010101" pitchFamily="50" charset="-127"/>
                        </a:rPr>
                        <a:t>대전광역시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22,084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13237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15</a:t>
                      </a: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Arial"/>
                          <a:ea typeface="돋움" panose="020B0600000101010101" pitchFamily="50" charset="-127"/>
                        </a:rPr>
                        <a:t>광주광역시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18,501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Arial"/>
                          <a:ea typeface="돋움" panose="020B0600000101010101" pitchFamily="50" charset="-127"/>
                        </a:rPr>
                        <a:t>광주광역시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19,228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Arial"/>
                          <a:ea typeface="돋움" panose="020B0600000101010101" pitchFamily="50" charset="-127"/>
                        </a:rPr>
                        <a:t>광주광역시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19,792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Arial"/>
                          <a:ea typeface="돋움" panose="020B0600000101010101" pitchFamily="50" charset="-127"/>
                        </a:rPr>
                        <a:t>광주광역시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20,800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Arial"/>
                          <a:ea typeface="돋움" panose="020B0600000101010101" pitchFamily="50" charset="-127"/>
                        </a:rPr>
                        <a:t>광주광역시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21,593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13230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16</a:t>
                      </a: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Arial"/>
                          <a:ea typeface="돋움" panose="020B0600000101010101" pitchFamily="50" charset="-127"/>
                        </a:rPr>
                        <a:t>대구광역시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16,692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Arial"/>
                          <a:ea typeface="돋움" panose="020B0600000101010101" pitchFamily="50" charset="-127"/>
                        </a:rPr>
                        <a:t>대구광역시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17,344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Arial"/>
                          <a:ea typeface="돋움" panose="020B0600000101010101" pitchFamily="50" charset="-127"/>
                        </a:rPr>
                        <a:t>대구광역시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18,077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Arial"/>
                          <a:ea typeface="돋움" panose="020B0600000101010101" pitchFamily="50" charset="-127"/>
                        </a:rPr>
                        <a:t>대구광역시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18,798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Arial"/>
                          <a:ea typeface="돋움" panose="020B0600000101010101" pitchFamily="50" charset="-127"/>
                        </a:rPr>
                        <a:t>대구광역시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19,795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7918719" y="825595"/>
            <a:ext cx="10801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단위</a:t>
            </a:r>
            <a:r>
              <a:rPr lang="en-US" altLang="ko-KR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: </a:t>
            </a:r>
            <a:r>
              <a:rPr lang="ko-KR" altLang="en-US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천원</a:t>
            </a:r>
            <a:r>
              <a:rPr lang="en-US" altLang="ko-KR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  <a:endParaRPr lang="ko-KR" altLang="en-US" sz="1400" dirty="0">
              <a:solidFill>
                <a:schemeClr val="tx1">
                  <a:lumMod val="95000"/>
                  <a:lumOff val="5000"/>
                </a:schemeClr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17" name="모서리가 둥근 직사각형 16"/>
          <p:cNvSpPr/>
          <p:nvPr/>
        </p:nvSpPr>
        <p:spPr>
          <a:xfrm>
            <a:off x="992560" y="5589239"/>
            <a:ext cx="7920880" cy="1008113"/>
          </a:xfrm>
          <a:prstGeom prst="roundRect">
            <a:avLst>
              <a:gd name="adj" fmla="val 4762"/>
            </a:avLst>
          </a:prstGeom>
          <a:solidFill>
            <a:schemeClr val="tx1">
              <a:lumMod val="95000"/>
              <a:lumOff val="5000"/>
            </a:schemeClr>
          </a:soli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dirty="0" smtClean="0">
                <a:latin typeface="돋움" panose="020B0600000101010101" pitchFamily="50" charset="-127"/>
                <a:ea typeface="돋움" panose="020B0600000101010101" pitchFamily="50" charset="-127"/>
              </a:rPr>
              <a:t>5</a:t>
            </a:r>
            <a:r>
              <a:rPr lang="ko-KR" altLang="en-US" dirty="0" smtClean="0">
                <a:latin typeface="돋움" panose="020B0600000101010101" pitchFamily="50" charset="-127"/>
                <a:ea typeface="돋움" panose="020B0600000101010101" pitchFamily="50" charset="-127"/>
              </a:rPr>
              <a:t>년간 성장세 고착</a:t>
            </a:r>
            <a:endParaRPr lang="en-US" altLang="ko-KR" dirty="0" smtClean="0"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dirty="0" smtClean="0">
                <a:latin typeface="돋움" panose="020B0600000101010101" pitchFamily="50" charset="-127"/>
                <a:ea typeface="돋움" panose="020B0600000101010101" pitchFamily="50" charset="-127"/>
              </a:rPr>
              <a:t>새로운 성장 동력</a:t>
            </a:r>
            <a:r>
              <a:rPr lang="en-US" altLang="ko-KR" dirty="0" smtClean="0">
                <a:latin typeface="돋움" panose="020B0600000101010101" pitchFamily="50" charset="-127"/>
                <a:ea typeface="돋움" panose="020B0600000101010101" pitchFamily="50" charset="-127"/>
              </a:rPr>
              <a:t>-</a:t>
            </a:r>
            <a:r>
              <a:rPr lang="ko-KR" altLang="en-US" dirty="0" smtClean="0">
                <a:latin typeface="돋움" panose="020B0600000101010101" pitchFamily="50" charset="-127"/>
                <a:ea typeface="돋움" panose="020B0600000101010101" pitchFamily="50" charset="-127"/>
              </a:rPr>
              <a:t>미래동력은 이제 없는가</a:t>
            </a:r>
            <a:r>
              <a:rPr lang="en-US" altLang="ko-KR" dirty="0" smtClean="0">
                <a:latin typeface="돋움" panose="020B0600000101010101" pitchFamily="50" charset="-127"/>
                <a:ea typeface="돋움" panose="020B0600000101010101" pitchFamily="50" charset="-127"/>
              </a:rPr>
              <a:t>?</a:t>
            </a:r>
          </a:p>
        </p:txBody>
      </p:sp>
      <p:sp>
        <p:nvSpPr>
          <p:cNvPr id="18" name="직사각형 17"/>
          <p:cNvSpPr/>
          <p:nvPr/>
        </p:nvSpPr>
        <p:spPr>
          <a:xfrm>
            <a:off x="907919" y="4849996"/>
            <a:ext cx="783541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* </a:t>
            </a:r>
            <a:r>
              <a:rPr lang="ko-KR" altLang="en-US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지역 내 </a:t>
            </a:r>
            <a:r>
              <a:rPr lang="ko-KR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총생산</a:t>
            </a:r>
            <a:r>
              <a:rPr lang="en-US" altLang="ko-KR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(Gross Regional Domestic Product : GRDP)</a:t>
            </a:r>
            <a:r>
              <a:rPr lang="ko-KR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는 생산측면의 </a:t>
            </a:r>
            <a:r>
              <a:rPr lang="ko-KR" altLang="en-US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부가가치로서</a:t>
            </a:r>
            <a:endParaRPr lang="en-US" altLang="ko-KR" sz="1400" dirty="0" smtClean="0">
              <a:solidFill>
                <a:schemeClr val="tx1">
                  <a:lumMod val="95000"/>
                  <a:lumOff val="5000"/>
                </a:schemeClr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r>
              <a:rPr lang="ko-KR" altLang="en-US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 각 </a:t>
            </a:r>
            <a:r>
              <a:rPr lang="ko-KR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시</a:t>
            </a:r>
            <a:r>
              <a:rPr lang="en-US" altLang="ko-KR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</a:t>
            </a:r>
            <a:r>
              <a:rPr lang="ko-KR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도내에서 </a:t>
            </a:r>
            <a:r>
              <a:rPr lang="ko-KR" altLang="en-US" sz="1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경제활동별로</a:t>
            </a:r>
            <a:r>
              <a:rPr lang="ko-KR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얼마만큼의 부가가치가 발생되었는가를 나타내는 </a:t>
            </a:r>
            <a:r>
              <a:rPr lang="ko-KR" altLang="en-US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지표</a:t>
            </a:r>
            <a:endParaRPr lang="en-US" altLang="ko-KR" sz="1400" dirty="0" smtClean="0">
              <a:solidFill>
                <a:schemeClr val="tx1">
                  <a:lumMod val="95000"/>
                  <a:lumOff val="5000"/>
                </a:schemeClr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r>
              <a:rPr lang="en-US" altLang="ko-KR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* </a:t>
            </a:r>
            <a:r>
              <a:rPr lang="ko-KR" altLang="en-US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출처 </a:t>
            </a:r>
            <a:r>
              <a:rPr lang="en-US" altLang="ko-KR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: </a:t>
            </a:r>
            <a:r>
              <a:rPr lang="ko-KR" altLang="en-US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통계청</a:t>
            </a:r>
            <a:r>
              <a:rPr lang="en-US" altLang="ko-KR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국가통계포털</a:t>
            </a:r>
            <a:endParaRPr lang="en-US" altLang="ko-KR" sz="1400" dirty="0">
              <a:solidFill>
                <a:schemeClr val="tx1">
                  <a:lumMod val="95000"/>
                  <a:lumOff val="5000"/>
                </a:schemeClr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37395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15728" y="403913"/>
            <a:ext cx="647164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2800" dirty="0" smtClean="0">
                <a:solidFill>
                  <a:schemeClr val="bg2">
                    <a:lumMod val="1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&lt;</a:t>
            </a:r>
            <a:r>
              <a:rPr lang="ko-KR" altLang="en-US" sz="2800" dirty="0" smtClean="0">
                <a:solidFill>
                  <a:schemeClr val="bg2">
                    <a:lumMod val="1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표</a:t>
            </a:r>
            <a:r>
              <a:rPr lang="en-US" altLang="ko-KR" sz="2800" dirty="0" smtClean="0">
                <a:solidFill>
                  <a:schemeClr val="bg2">
                    <a:lumMod val="1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10&gt; </a:t>
            </a:r>
            <a:r>
              <a:rPr lang="ko-KR" altLang="en-US" sz="2800" dirty="0" smtClean="0">
                <a:solidFill>
                  <a:schemeClr val="bg2">
                    <a:lumMod val="1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서울시 신생아 수 </a:t>
            </a:r>
            <a:r>
              <a:rPr lang="en-US" altLang="ko-KR" sz="2800" dirty="0" smtClean="0">
                <a:solidFill>
                  <a:schemeClr val="bg2">
                    <a:lumMod val="1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/ </a:t>
            </a:r>
            <a:r>
              <a:rPr lang="ko-KR" altLang="en-US" sz="2800" dirty="0" smtClean="0">
                <a:solidFill>
                  <a:schemeClr val="bg2">
                    <a:lumMod val="1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합계출산율</a:t>
            </a:r>
            <a:endParaRPr lang="ko-KR" altLang="en-US" sz="3200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graphicFrame>
        <p:nvGraphicFramePr>
          <p:cNvPr id="12" name="표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1799615"/>
              </p:ext>
            </p:extLst>
          </p:nvPr>
        </p:nvGraphicFramePr>
        <p:xfrm>
          <a:off x="992561" y="1256885"/>
          <a:ext cx="7920878" cy="310737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89985"/>
                <a:gridCol w="1868972"/>
                <a:gridCol w="1690974"/>
                <a:gridCol w="1690974"/>
                <a:gridCol w="1779973"/>
              </a:tblGrid>
              <a:tr h="520896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6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년도</a:t>
                      </a:r>
                      <a:endParaRPr lang="ko-KR" altLang="en-US" sz="1600" b="1" i="0" u="none" strike="noStrike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6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전국 합계출산율</a:t>
                      </a:r>
                      <a:endParaRPr lang="ko-KR" altLang="en-US" sz="1600" b="0" i="0" u="none" strike="noStrike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6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서울 합계출산율</a:t>
                      </a:r>
                      <a:endParaRPr lang="ko-KR" altLang="en-US" sz="1600" b="0" i="0" u="none" strike="noStrike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6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서울시 신생아 수</a:t>
                      </a:r>
                      <a:endParaRPr lang="ko-KR" altLang="en-US" sz="1600" b="0" i="0" u="none" strike="noStrike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6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전국시도 </a:t>
                      </a:r>
                      <a:endParaRPr lang="en-US" altLang="ko-KR" sz="1600" b="0" i="0" u="none" strike="noStrike" dirty="0" smtClean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  <a:p>
                      <a:pPr algn="ctr" fontAlgn="ctr"/>
                      <a:r>
                        <a:rPr lang="ko-KR" altLang="en-US" sz="16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합계출산율 순위</a:t>
                      </a:r>
                      <a:endParaRPr lang="ko-KR" altLang="en-US" sz="1600" b="0" i="0" u="none" strike="noStrike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95000"/>
                        <a:lumOff val="5000"/>
                      </a:schemeClr>
                    </a:solidFill>
                  </a:tcPr>
                </a:tc>
              </a:tr>
              <a:tr h="43108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2011</a:t>
                      </a:r>
                      <a:endParaRPr lang="en-US" altLang="ko-KR" sz="16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 smtClean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1.244</a:t>
                      </a:r>
                      <a:endParaRPr lang="en-US" altLang="ko-KR" sz="16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287" marR="9287" marT="928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 smtClean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1.014</a:t>
                      </a:r>
                      <a:endParaRPr lang="en-US" altLang="ko-KR" sz="16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287" marR="9287" marT="928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u="none" strike="noStrike" dirty="0" smtClean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91,526 </a:t>
                      </a:r>
                      <a:endParaRPr lang="en-US" altLang="ko-KR" sz="16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16</a:t>
                      </a:r>
                      <a:r>
                        <a:rPr lang="ko-KR" altLang="en-US" sz="16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위 </a:t>
                      </a:r>
                      <a:r>
                        <a:rPr lang="en-US" altLang="ko-KR" sz="16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/16</a:t>
                      </a:r>
                      <a:endParaRPr lang="en-US" altLang="ko-KR" sz="1600" b="0" i="0" u="none" strike="noStrike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287" marR="9287" marT="9287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40000"/>
                    </a:solidFill>
                  </a:tcPr>
                </a:tc>
              </a:tr>
              <a:tr h="43108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2012</a:t>
                      </a:r>
                      <a:endParaRPr lang="en-US" altLang="ko-KR" sz="16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 smtClean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1.297</a:t>
                      </a:r>
                      <a:endParaRPr lang="en-US" altLang="ko-KR" sz="16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287" marR="9287" marT="928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1.059</a:t>
                      </a:r>
                    </a:p>
                  </a:txBody>
                  <a:tcPr marL="9287" marR="9287" marT="928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u="none" strike="noStrike" dirty="0" smtClean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93,914 </a:t>
                      </a:r>
                      <a:endParaRPr lang="en-US" altLang="ko-KR" sz="16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17</a:t>
                      </a:r>
                      <a:r>
                        <a:rPr lang="ko-KR" altLang="en-US" sz="16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위</a:t>
                      </a:r>
                      <a:r>
                        <a:rPr lang="en-US" altLang="ko-KR" sz="16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/17 </a:t>
                      </a:r>
                      <a:endParaRPr lang="en-US" altLang="ko-KR" sz="1600" b="0" i="0" u="none" strike="noStrike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287" marR="9287" marT="9287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40000"/>
                    </a:solidFill>
                  </a:tcPr>
                </a:tc>
              </a:tr>
              <a:tr h="43108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2013</a:t>
                      </a:r>
                      <a:endParaRPr lang="en-US" altLang="ko-KR" sz="16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 smtClean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1.187</a:t>
                      </a:r>
                      <a:endParaRPr lang="en-US" altLang="ko-KR" sz="16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287" marR="9287" marT="928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0.968</a:t>
                      </a:r>
                    </a:p>
                  </a:txBody>
                  <a:tcPr marL="9287" marR="9287" marT="928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84,066</a:t>
                      </a:r>
                      <a:endParaRPr lang="en-US" altLang="ko-KR" sz="16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17</a:t>
                      </a:r>
                      <a:r>
                        <a:rPr lang="ko-KR" altLang="en-US" sz="16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위 </a:t>
                      </a:r>
                      <a:r>
                        <a:rPr lang="en-US" altLang="ko-KR" sz="16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/ 17</a:t>
                      </a:r>
                      <a:endParaRPr lang="en-US" altLang="ko-KR" sz="1600" b="0" i="0" u="none" strike="noStrike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287" marR="9287" marT="9287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40000"/>
                    </a:solidFill>
                  </a:tcPr>
                </a:tc>
              </a:tr>
              <a:tr h="43108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2014</a:t>
                      </a:r>
                      <a:endParaRPr lang="en-US" altLang="ko-KR" sz="16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 smtClean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1.205</a:t>
                      </a:r>
                      <a:endParaRPr lang="en-US" altLang="ko-KR" sz="16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287" marR="9287" marT="928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 smtClean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0.983</a:t>
                      </a:r>
                      <a:endParaRPr lang="en-US" altLang="ko-KR" sz="16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287" marR="9287" marT="928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83,711</a:t>
                      </a:r>
                      <a:endParaRPr lang="en-US" altLang="ko-KR" sz="16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17</a:t>
                      </a:r>
                      <a:r>
                        <a:rPr lang="ko-KR" altLang="en-US" sz="16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위</a:t>
                      </a:r>
                      <a:r>
                        <a:rPr lang="en-US" altLang="ko-KR" sz="16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/17 </a:t>
                      </a:r>
                    </a:p>
                  </a:txBody>
                  <a:tcPr marL="9287" marR="9287" marT="9287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40000"/>
                    </a:solidFill>
                  </a:tcPr>
                </a:tc>
              </a:tr>
              <a:tr h="43108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2015</a:t>
                      </a:r>
                      <a:endParaRPr lang="en-US" altLang="ko-KR" sz="16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 smtClean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1.239</a:t>
                      </a:r>
                      <a:endParaRPr lang="en-US" altLang="ko-KR" sz="16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287" marR="9287" marT="928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 smtClean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1.001</a:t>
                      </a:r>
                      <a:endParaRPr lang="en-US" altLang="ko-KR" sz="16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287" marR="9287" marT="928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83,005</a:t>
                      </a:r>
                      <a:endParaRPr lang="en-US" altLang="ko-KR" sz="16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17</a:t>
                      </a:r>
                      <a:r>
                        <a:rPr lang="ko-KR" altLang="en-US" sz="16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위</a:t>
                      </a:r>
                      <a:r>
                        <a:rPr lang="en-US" altLang="ko-KR" sz="16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/17 </a:t>
                      </a:r>
                    </a:p>
                  </a:txBody>
                  <a:tcPr marL="9287" marR="9287" marT="9287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40000"/>
                    </a:solidFill>
                  </a:tcPr>
                </a:tc>
              </a:tr>
              <a:tr h="43108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2016</a:t>
                      </a:r>
                      <a:endParaRPr lang="en-US" altLang="ko-KR" sz="16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 smtClean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1.172</a:t>
                      </a:r>
                      <a:endParaRPr lang="en-US" altLang="ko-KR" sz="16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287" marR="9287" marT="928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i="0" u="none" strike="noStrike" dirty="0" smtClean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0.940</a:t>
                      </a:r>
                      <a:endParaRPr lang="en-US" altLang="ko-KR" sz="16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287" marR="9287" marT="928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75,536</a:t>
                      </a:r>
                      <a:endParaRPr lang="en-US" altLang="ko-KR" sz="16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17</a:t>
                      </a:r>
                      <a:r>
                        <a:rPr lang="ko-KR" altLang="en-US" sz="16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위</a:t>
                      </a:r>
                      <a:r>
                        <a:rPr lang="en-US" altLang="ko-KR" sz="16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/17 </a:t>
                      </a:r>
                    </a:p>
                  </a:txBody>
                  <a:tcPr marL="9287" marR="9287" marT="9287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40000"/>
                    </a:solidFill>
                  </a:tcPr>
                </a:tc>
              </a:tr>
            </a:tbl>
          </a:graphicData>
        </a:graphic>
      </p:graphicFrame>
      <p:sp>
        <p:nvSpPr>
          <p:cNvPr id="13" name="모서리가 둥근 직사각형 12"/>
          <p:cNvSpPr/>
          <p:nvPr/>
        </p:nvSpPr>
        <p:spPr>
          <a:xfrm>
            <a:off x="992560" y="4725144"/>
            <a:ext cx="7920880" cy="1800200"/>
          </a:xfrm>
          <a:prstGeom prst="roundRect">
            <a:avLst>
              <a:gd name="adj" fmla="val 4762"/>
            </a:avLst>
          </a:prstGeom>
          <a:solidFill>
            <a:schemeClr val="tx1">
              <a:lumMod val="95000"/>
              <a:lumOff val="5000"/>
            </a:schemeClr>
          </a:soli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dirty="0" smtClean="0"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dirty="0" smtClean="0">
                <a:latin typeface="돋움" panose="020B0600000101010101" pitchFamily="50" charset="-127"/>
                <a:ea typeface="돋움" panose="020B0600000101010101" pitchFamily="50" charset="-127"/>
              </a:rPr>
              <a:t>합계출산율</a:t>
            </a:r>
            <a:r>
              <a:rPr lang="en-US" altLang="ko-KR" dirty="0" smtClean="0">
                <a:latin typeface="돋움" panose="020B0600000101010101" pitchFamily="50" charset="-127"/>
                <a:ea typeface="돋움" panose="020B0600000101010101" pitchFamily="50" charset="-127"/>
              </a:rPr>
              <a:t>) </a:t>
            </a:r>
            <a:r>
              <a:rPr lang="ko-KR" altLang="en-US" dirty="0" err="1" smtClean="0">
                <a:latin typeface="돋움" panose="020B0600000101010101" pitchFamily="50" charset="-127"/>
                <a:ea typeface="돋움" panose="020B0600000101010101" pitchFamily="50" charset="-127"/>
              </a:rPr>
              <a:t>해다마</a:t>
            </a:r>
            <a:r>
              <a:rPr lang="ko-KR" altLang="en-US" dirty="0" smtClean="0">
                <a:latin typeface="돋움" panose="020B0600000101010101" pitchFamily="50" charset="-127"/>
                <a:ea typeface="돋움" panose="020B0600000101010101" pitchFamily="50" charset="-127"/>
              </a:rPr>
              <a:t> 전국 꼴지</a:t>
            </a:r>
            <a:r>
              <a:rPr lang="en-US" altLang="ko-KR" dirty="0" smtClean="0"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dirty="0" smtClean="0">
                <a:latin typeface="돋움" panose="020B0600000101010101" pitchFamily="50" charset="-127"/>
                <a:ea typeface="돋움" panose="020B0600000101010101" pitchFamily="50" charset="-127"/>
              </a:rPr>
              <a:t>신생아 수 </a:t>
            </a:r>
            <a:r>
              <a:rPr lang="en-US" altLang="ko-KR" dirty="0" smtClean="0">
                <a:latin typeface="돋움" panose="020B0600000101010101" pitchFamily="50" charset="-127"/>
                <a:ea typeface="돋움" panose="020B0600000101010101" pitchFamily="50" charset="-127"/>
              </a:rPr>
              <a:t>’11</a:t>
            </a:r>
            <a:r>
              <a:rPr lang="ko-KR" altLang="en-US" dirty="0" smtClean="0">
                <a:latin typeface="돋움" panose="020B0600000101010101" pitchFamily="50" charset="-127"/>
                <a:ea typeface="돋움" panose="020B0600000101010101" pitchFamily="50" charset="-127"/>
              </a:rPr>
              <a:t>년 </a:t>
            </a:r>
            <a:r>
              <a:rPr lang="en-US" altLang="ko-KR" dirty="0" smtClean="0">
                <a:latin typeface="돋움" panose="020B0600000101010101" pitchFamily="50" charset="-127"/>
                <a:ea typeface="돋움" panose="020B0600000101010101" pitchFamily="50" charset="-127"/>
                <a:sym typeface="Wingdings" panose="05000000000000000000" pitchFamily="2" charset="2"/>
              </a:rPr>
              <a:t>91,000</a:t>
            </a:r>
            <a:r>
              <a:rPr lang="ko-KR" altLang="en-US" dirty="0" smtClean="0">
                <a:latin typeface="돋움" panose="020B0600000101010101" pitchFamily="50" charset="-127"/>
                <a:ea typeface="돋움" panose="020B0600000101010101" pitchFamily="50" charset="-127"/>
                <a:sym typeface="Wingdings" panose="05000000000000000000" pitchFamily="2" charset="2"/>
              </a:rPr>
              <a:t>여명에서 </a:t>
            </a:r>
            <a:r>
              <a:rPr lang="en-US" altLang="ko-KR" dirty="0" smtClean="0">
                <a:latin typeface="돋움" panose="020B0600000101010101" pitchFamily="50" charset="-127"/>
                <a:ea typeface="돋움" panose="020B0600000101010101" pitchFamily="50" charset="-127"/>
                <a:sym typeface="Wingdings" panose="05000000000000000000" pitchFamily="2" charset="2"/>
              </a:rPr>
              <a:t> 16</a:t>
            </a:r>
            <a:r>
              <a:rPr lang="ko-KR" altLang="en-US" dirty="0" smtClean="0">
                <a:latin typeface="돋움" panose="020B0600000101010101" pitchFamily="50" charset="-127"/>
                <a:ea typeface="돋움" panose="020B0600000101010101" pitchFamily="50" charset="-127"/>
                <a:sym typeface="Wingdings" panose="05000000000000000000" pitchFamily="2" charset="2"/>
              </a:rPr>
              <a:t>년 </a:t>
            </a:r>
            <a:r>
              <a:rPr lang="en-US" altLang="ko-KR" dirty="0" smtClean="0">
                <a:latin typeface="돋움" panose="020B0600000101010101" pitchFamily="50" charset="-127"/>
                <a:ea typeface="돋움" panose="020B0600000101010101" pitchFamily="50" charset="-127"/>
                <a:sym typeface="Wingdings" panose="05000000000000000000" pitchFamily="2" charset="2"/>
              </a:rPr>
              <a:t>75,000</a:t>
            </a:r>
            <a:r>
              <a:rPr lang="ko-KR" altLang="en-US" dirty="0" smtClean="0">
                <a:latin typeface="돋움" panose="020B0600000101010101" pitchFamily="50" charset="-127"/>
                <a:ea typeface="돋움" panose="020B0600000101010101" pitchFamily="50" charset="-127"/>
                <a:sym typeface="Wingdings" panose="05000000000000000000" pitchFamily="2" charset="2"/>
              </a:rPr>
              <a:t>여명 대폭 감소</a:t>
            </a:r>
            <a:endParaRPr lang="en-US" altLang="ko-KR" dirty="0" smtClean="0"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dirty="0" smtClean="0">
                <a:latin typeface="돋움" panose="020B0600000101010101" pitchFamily="50" charset="-127"/>
                <a:ea typeface="돋움" panose="020B0600000101010101" pitchFamily="50" charset="-127"/>
              </a:rPr>
              <a:t>쏟아내고 있는 출산대책</a:t>
            </a:r>
            <a:r>
              <a:rPr lang="en-US" altLang="ko-KR" dirty="0" smtClean="0"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dirty="0" smtClean="0">
                <a:latin typeface="돋움" panose="020B0600000101010101" pitchFamily="50" charset="-127"/>
                <a:ea typeface="돋움" panose="020B0600000101010101" pitchFamily="50" charset="-127"/>
              </a:rPr>
              <a:t>과연 성과는</a:t>
            </a:r>
            <a:r>
              <a:rPr lang="en-US" altLang="ko-KR" dirty="0" smtClean="0">
                <a:latin typeface="돋움" panose="020B0600000101010101" pitchFamily="50" charset="-127"/>
                <a:ea typeface="돋움" panose="020B0600000101010101" pitchFamily="50" charset="-127"/>
              </a:rPr>
              <a:t>?</a:t>
            </a:r>
            <a:endParaRPr lang="ko-KR" altLang="en-US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97560" y="4376137"/>
            <a:ext cx="46805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출처 </a:t>
            </a:r>
            <a:r>
              <a:rPr lang="en-US" altLang="ko-KR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: </a:t>
            </a:r>
            <a:r>
              <a:rPr lang="ko-KR" altLang="en-US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통계청 「인구동향조사」</a:t>
            </a:r>
            <a:endParaRPr lang="ko-KR" altLang="en-US" sz="1400" dirty="0">
              <a:solidFill>
                <a:schemeClr val="tx1">
                  <a:lumMod val="95000"/>
                  <a:lumOff val="5000"/>
                </a:schemeClr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07316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31197" y="403913"/>
            <a:ext cx="70407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2800" dirty="0" smtClean="0">
                <a:solidFill>
                  <a:schemeClr val="bg2">
                    <a:lumMod val="1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&lt;</a:t>
            </a:r>
            <a:r>
              <a:rPr lang="ko-KR" altLang="en-US" sz="2800" dirty="0" smtClean="0">
                <a:solidFill>
                  <a:schemeClr val="bg2">
                    <a:lumMod val="1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표</a:t>
            </a:r>
            <a:r>
              <a:rPr lang="en-US" altLang="ko-KR" sz="2800" dirty="0" smtClean="0">
                <a:solidFill>
                  <a:schemeClr val="bg2">
                    <a:lumMod val="1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11&gt; </a:t>
            </a:r>
            <a:r>
              <a:rPr lang="ko-KR" altLang="en-US" sz="2800" dirty="0" smtClean="0">
                <a:solidFill>
                  <a:schemeClr val="bg2">
                    <a:lumMod val="1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노인 천명당 노인 여가복지시설 수</a:t>
            </a:r>
            <a:endParaRPr lang="ko-KR" altLang="en-US" sz="3200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632520" y="4959093"/>
            <a:ext cx="8640960" cy="1481390"/>
          </a:xfrm>
          <a:prstGeom prst="roundRect">
            <a:avLst>
              <a:gd name="adj" fmla="val 4762"/>
            </a:avLst>
          </a:prstGeom>
          <a:solidFill>
            <a:schemeClr val="tx1">
              <a:lumMod val="95000"/>
              <a:lumOff val="5000"/>
            </a:schemeClr>
          </a:soli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dirty="0" smtClean="0"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dirty="0" smtClean="0">
                <a:latin typeface="돋움" panose="020B0600000101010101" pitchFamily="50" charset="-127"/>
                <a:ea typeface="돋움" panose="020B0600000101010101" pitchFamily="50" charset="-127"/>
              </a:rPr>
              <a:t>노인 천명당 </a:t>
            </a:r>
            <a:r>
              <a:rPr lang="ko-KR" altLang="en-US" dirty="0" err="1" smtClean="0">
                <a:latin typeface="돋움" panose="020B0600000101010101" pitchFamily="50" charset="-127"/>
                <a:ea typeface="돋움" panose="020B0600000101010101" pitchFamily="50" charset="-127"/>
              </a:rPr>
              <a:t>여가복지시설수</a:t>
            </a:r>
            <a:r>
              <a:rPr lang="en-US" altLang="ko-KR" dirty="0" smtClean="0">
                <a:latin typeface="돋움" panose="020B0600000101010101" pitchFamily="50" charset="-127"/>
                <a:ea typeface="돋움" panose="020B0600000101010101" pitchFamily="50" charset="-127"/>
              </a:rPr>
              <a:t>) </a:t>
            </a:r>
            <a:r>
              <a:rPr lang="ko-KR" altLang="en-US" dirty="0" smtClean="0">
                <a:latin typeface="돋움" panose="020B0600000101010101" pitchFamily="50" charset="-127"/>
                <a:ea typeface="돋움" panose="020B0600000101010101" pitchFamily="50" charset="-127"/>
              </a:rPr>
              <a:t>해마다 전국 꼴지</a:t>
            </a:r>
            <a:r>
              <a:rPr lang="en-US" altLang="ko-KR" dirty="0" smtClean="0"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dirty="0" smtClean="0">
                <a:latin typeface="돋움" panose="020B0600000101010101" pitchFamily="50" charset="-127"/>
                <a:ea typeface="돋움" panose="020B0600000101010101" pitchFamily="50" charset="-127"/>
              </a:rPr>
              <a:t>그 마저도 점점 악화 </a:t>
            </a:r>
            <a:endParaRPr lang="en-US" altLang="ko-KR" dirty="0" smtClean="0"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dirty="0" smtClean="0">
                <a:latin typeface="돋움" panose="020B0600000101010101" pitchFamily="50" charset="-127"/>
                <a:ea typeface="돋움" panose="020B0600000101010101" pitchFamily="50" charset="-127"/>
                <a:sym typeface="Wingdings" panose="05000000000000000000" pitchFamily="2" charset="2"/>
              </a:rPr>
              <a:t>1</a:t>
            </a:r>
            <a:r>
              <a:rPr lang="ko-KR" altLang="en-US" dirty="0" smtClean="0">
                <a:latin typeface="돋움" panose="020B0600000101010101" pitchFamily="50" charset="-127"/>
                <a:ea typeface="돋움" panose="020B0600000101010101" pitchFamily="50" charset="-127"/>
                <a:sym typeface="Wingdings" panose="05000000000000000000" pitchFamily="2" charset="2"/>
              </a:rPr>
              <a:t>등 전남과는 </a:t>
            </a:r>
            <a:r>
              <a:rPr lang="en-US" altLang="ko-KR" dirty="0" smtClean="0">
                <a:latin typeface="돋움" panose="020B0600000101010101" pitchFamily="50" charset="-127"/>
                <a:ea typeface="돋움" panose="020B0600000101010101" pitchFamily="50" charset="-127"/>
                <a:sym typeface="Wingdings" panose="05000000000000000000" pitchFamily="2" charset="2"/>
              </a:rPr>
              <a:t>8.7</a:t>
            </a:r>
            <a:r>
              <a:rPr lang="ko-KR" altLang="en-US" dirty="0" smtClean="0">
                <a:latin typeface="돋움" panose="020B0600000101010101" pitchFamily="50" charset="-127"/>
                <a:ea typeface="돋움" panose="020B0600000101010101" pitchFamily="50" charset="-127"/>
                <a:sym typeface="Wingdings" panose="05000000000000000000" pitchFamily="2" charset="2"/>
              </a:rPr>
              <a:t>배</a:t>
            </a:r>
            <a:r>
              <a:rPr lang="en-US" altLang="ko-KR" dirty="0" smtClean="0">
                <a:latin typeface="돋움" panose="020B0600000101010101" pitchFamily="50" charset="-127"/>
                <a:ea typeface="돋움" panose="020B0600000101010101" pitchFamily="50" charset="-127"/>
                <a:sym typeface="Wingdings" panose="05000000000000000000" pitchFamily="2" charset="2"/>
              </a:rPr>
              <a:t>, </a:t>
            </a:r>
            <a:r>
              <a:rPr lang="ko-KR" altLang="en-US" dirty="0" smtClean="0">
                <a:latin typeface="돋움" panose="020B0600000101010101" pitchFamily="50" charset="-127"/>
                <a:ea typeface="돋움" panose="020B0600000101010101" pitchFamily="50" charset="-127"/>
                <a:sym typeface="Wingdings" panose="05000000000000000000" pitchFamily="2" charset="2"/>
              </a:rPr>
              <a:t>경기도와도 </a:t>
            </a:r>
            <a:r>
              <a:rPr lang="en-US" altLang="ko-KR" dirty="0" smtClean="0">
                <a:latin typeface="돋움" panose="020B0600000101010101" pitchFamily="50" charset="-127"/>
                <a:ea typeface="돋움" panose="020B0600000101010101" pitchFamily="50" charset="-127"/>
                <a:sym typeface="Wingdings" panose="05000000000000000000" pitchFamily="2" charset="2"/>
              </a:rPr>
              <a:t>2.3</a:t>
            </a:r>
            <a:r>
              <a:rPr lang="ko-KR" altLang="en-US" dirty="0" smtClean="0">
                <a:latin typeface="돋움" panose="020B0600000101010101" pitchFamily="50" charset="-127"/>
                <a:ea typeface="돋움" panose="020B0600000101010101" pitchFamily="50" charset="-127"/>
                <a:sym typeface="Wingdings" panose="05000000000000000000" pitchFamily="2" charset="2"/>
              </a:rPr>
              <a:t>배 차이</a:t>
            </a:r>
            <a:endParaRPr lang="en-US" altLang="ko-KR" dirty="0" smtClean="0"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dirty="0" smtClean="0">
                <a:latin typeface="돋움" panose="020B0600000101010101" pitchFamily="50" charset="-127"/>
                <a:ea typeface="돋움" panose="020B0600000101010101" pitchFamily="50" charset="-127"/>
              </a:rPr>
              <a:t>투입</a:t>
            </a:r>
            <a:r>
              <a:rPr lang="ko-KR" altLang="en-US" dirty="0">
                <a:latin typeface="돋움" panose="020B0600000101010101" pitchFamily="50" charset="-127"/>
                <a:ea typeface="돋움" panose="020B0600000101010101" pitchFamily="50" charset="-127"/>
              </a:rPr>
              <a:t>된</a:t>
            </a:r>
            <a:r>
              <a:rPr lang="ko-KR" altLang="en-US" dirty="0" smtClean="0">
                <a:latin typeface="돋움" panose="020B0600000101010101" pitchFamily="50" charset="-127"/>
                <a:ea typeface="돋움" panose="020B0600000101010101" pitchFamily="50" charset="-127"/>
              </a:rPr>
              <a:t> 복지예산은 어디로</a:t>
            </a:r>
            <a:r>
              <a:rPr lang="en-US" altLang="ko-KR" dirty="0" smtClean="0">
                <a:latin typeface="돋움" panose="020B0600000101010101" pitchFamily="50" charset="-127"/>
                <a:ea typeface="돋움" panose="020B0600000101010101" pitchFamily="50" charset="-127"/>
              </a:rPr>
              <a:t>?</a:t>
            </a:r>
            <a:endParaRPr lang="ko-KR" altLang="en-US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01137" y="4586336"/>
            <a:ext cx="46805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출처 </a:t>
            </a:r>
            <a:r>
              <a:rPr lang="en-US" altLang="ko-KR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: </a:t>
            </a:r>
            <a:r>
              <a:rPr lang="ko-KR" altLang="en-US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통계청 「국가통계포털」</a:t>
            </a:r>
            <a:endParaRPr lang="ko-KR" altLang="en-US" sz="1400" dirty="0">
              <a:solidFill>
                <a:schemeClr val="tx1">
                  <a:lumMod val="95000"/>
                  <a:lumOff val="5000"/>
                </a:schemeClr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graphicFrame>
        <p:nvGraphicFramePr>
          <p:cNvPr id="14" name="표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8939986"/>
              </p:ext>
            </p:extLst>
          </p:nvPr>
        </p:nvGraphicFramePr>
        <p:xfrm>
          <a:off x="632520" y="1112869"/>
          <a:ext cx="8640960" cy="347346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05812"/>
                <a:gridCol w="850046"/>
                <a:gridCol w="505812"/>
                <a:gridCol w="850046"/>
                <a:gridCol w="505812"/>
                <a:gridCol w="850046"/>
                <a:gridCol w="505812"/>
                <a:gridCol w="850046"/>
                <a:gridCol w="505812"/>
                <a:gridCol w="850046"/>
                <a:gridCol w="505812"/>
                <a:gridCol w="850046"/>
                <a:gridCol w="505812"/>
              </a:tblGrid>
              <a:tr h="182814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1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순위</a:t>
                      </a:r>
                      <a:endParaRPr lang="ko-KR" altLang="en-US" sz="900" b="1" i="0" u="none" strike="noStrike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1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2011</a:t>
                      </a:r>
                      <a:endParaRPr lang="en-US" altLang="ko-KR" sz="900" b="1" i="0" u="none" strike="noStrike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1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2012</a:t>
                      </a:r>
                      <a:endParaRPr lang="en-US" altLang="ko-KR" sz="900" b="1" i="0" u="none" strike="noStrike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1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2013</a:t>
                      </a:r>
                      <a:endParaRPr lang="en-US" altLang="ko-KR" sz="900" b="1" i="0" u="none" strike="noStrike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1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2014</a:t>
                      </a:r>
                      <a:endParaRPr lang="en-US" altLang="ko-KR" sz="900" b="1" i="0" u="none" strike="noStrike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1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2015</a:t>
                      </a:r>
                      <a:endParaRPr lang="en-US" altLang="ko-KR" sz="900" b="1" i="0" u="none" strike="noStrike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1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2016</a:t>
                      </a:r>
                      <a:endParaRPr lang="en-US" altLang="ko-KR" sz="900" b="1" i="0" u="none" strike="noStrike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82814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1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평균</a:t>
                      </a:r>
                      <a:endParaRPr lang="ko-KR" altLang="en-US" sz="900" b="1" i="0" u="none" strike="noStrike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1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7.9</a:t>
                      </a:r>
                      <a:endParaRPr lang="en-US" altLang="ko-KR" sz="900" b="1" i="0" u="none" strike="noStrike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1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7.62</a:t>
                      </a:r>
                      <a:endParaRPr lang="en-US" altLang="ko-KR" sz="900" b="1" i="0" u="none" strike="noStrike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1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7.44</a:t>
                      </a:r>
                      <a:endParaRPr lang="en-US" altLang="ko-KR" sz="900" b="1" i="0" u="none" strike="noStrike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1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7.18</a:t>
                      </a:r>
                      <a:endParaRPr lang="en-US" altLang="ko-KR" sz="900" b="1" i="0" u="none" strike="noStrike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1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6.86</a:t>
                      </a:r>
                      <a:endParaRPr lang="en-US" altLang="ko-KR" sz="900" b="1" i="0" u="none" strike="noStrike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1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6.59</a:t>
                      </a:r>
                      <a:endParaRPr lang="en-US" altLang="ko-KR" sz="900" b="1" i="0" u="none" strike="noStrike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82814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</a:t>
                      </a:r>
                      <a:endParaRPr lang="en-US" altLang="ko-KR" sz="8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전라남도</a:t>
                      </a:r>
                      <a:endParaRPr lang="ko-KR" altLang="en-US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18.35</a:t>
                      </a:r>
                      <a:endParaRPr lang="en-US" altLang="ko-KR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전라남도</a:t>
                      </a:r>
                      <a:endParaRPr lang="ko-KR" altLang="en-US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18.14</a:t>
                      </a:r>
                      <a:endParaRPr lang="en-US" altLang="ko-KR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전라남도</a:t>
                      </a:r>
                      <a:endParaRPr lang="ko-KR" altLang="en-US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18.11</a:t>
                      </a:r>
                      <a:endParaRPr lang="en-US" altLang="ko-KR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전라남도</a:t>
                      </a:r>
                      <a:endParaRPr lang="ko-KR" altLang="en-US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17.88</a:t>
                      </a:r>
                      <a:endParaRPr lang="en-US" altLang="ko-KR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전라남도</a:t>
                      </a:r>
                      <a:endParaRPr lang="ko-KR" altLang="en-US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17.54</a:t>
                      </a:r>
                      <a:endParaRPr lang="en-US" altLang="ko-KR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전라남도</a:t>
                      </a:r>
                      <a:endParaRPr lang="ko-KR" altLang="en-US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17.26</a:t>
                      </a:r>
                      <a:endParaRPr lang="en-US" altLang="ko-KR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82814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</a:t>
                      </a:r>
                      <a:endParaRPr lang="en-US" altLang="ko-KR" sz="8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전라북도</a:t>
                      </a:r>
                      <a:endParaRPr lang="ko-KR" altLang="en-US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16.41</a:t>
                      </a:r>
                      <a:endParaRPr lang="en-US" altLang="ko-KR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전라북도</a:t>
                      </a:r>
                      <a:endParaRPr lang="ko-KR" altLang="en-US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16.10</a:t>
                      </a:r>
                      <a:endParaRPr lang="en-US" altLang="ko-KR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u="none" strike="noStrike" dirty="0" err="1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세종특별자치시</a:t>
                      </a:r>
                      <a:endParaRPr lang="ko-KR" altLang="en-US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16.69</a:t>
                      </a:r>
                      <a:endParaRPr lang="en-US" altLang="ko-KR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전라북도</a:t>
                      </a:r>
                      <a:endParaRPr lang="ko-KR" altLang="en-US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15.44</a:t>
                      </a:r>
                      <a:endParaRPr lang="en-US" altLang="ko-KR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전라북도</a:t>
                      </a:r>
                      <a:endParaRPr lang="ko-KR" altLang="en-US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14.94</a:t>
                      </a:r>
                      <a:endParaRPr lang="en-US" altLang="ko-KR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전라북도</a:t>
                      </a:r>
                      <a:endParaRPr lang="ko-KR" altLang="en-US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14.57</a:t>
                      </a:r>
                      <a:endParaRPr lang="en-US" altLang="ko-KR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82814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3</a:t>
                      </a:r>
                      <a:endParaRPr lang="en-US" altLang="ko-KR" sz="8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충청북도</a:t>
                      </a:r>
                      <a:endParaRPr lang="ko-KR" altLang="en-US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14.61</a:t>
                      </a:r>
                      <a:endParaRPr lang="en-US" altLang="ko-KR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충청북도</a:t>
                      </a:r>
                      <a:endParaRPr lang="ko-KR" altLang="en-US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13.83</a:t>
                      </a:r>
                      <a:endParaRPr lang="en-US" altLang="ko-KR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전라북도</a:t>
                      </a:r>
                      <a:endParaRPr lang="ko-KR" altLang="en-US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15.82</a:t>
                      </a:r>
                      <a:endParaRPr lang="en-US" altLang="ko-KR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u="none" strike="noStrike" dirty="0" err="1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세종특별자치시</a:t>
                      </a:r>
                      <a:endParaRPr lang="ko-KR" altLang="en-US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15.00</a:t>
                      </a:r>
                      <a:endParaRPr lang="en-US" altLang="ko-KR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u="none" strike="noStrike" dirty="0" err="1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세종특별자치시</a:t>
                      </a:r>
                      <a:endParaRPr lang="ko-KR" altLang="en-US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13.75</a:t>
                      </a:r>
                      <a:endParaRPr lang="en-US" altLang="ko-KR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u="none" strike="noStrike" dirty="0" err="1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세종특별자치시</a:t>
                      </a:r>
                      <a:endParaRPr lang="ko-KR" altLang="en-US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12.95</a:t>
                      </a:r>
                      <a:endParaRPr lang="en-US" altLang="ko-KR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82814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4</a:t>
                      </a:r>
                      <a:endParaRPr lang="en-US" altLang="ko-KR" sz="8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충청남도</a:t>
                      </a:r>
                      <a:endParaRPr lang="ko-KR" altLang="en-US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14.01</a:t>
                      </a:r>
                      <a:endParaRPr lang="en-US" altLang="ko-KR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충청남도</a:t>
                      </a:r>
                      <a:endParaRPr lang="ko-KR" altLang="en-US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13.52</a:t>
                      </a:r>
                      <a:endParaRPr lang="en-US" altLang="ko-KR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충청북도</a:t>
                      </a:r>
                      <a:endParaRPr lang="ko-KR" altLang="en-US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13.47</a:t>
                      </a:r>
                      <a:endParaRPr lang="en-US" altLang="ko-KR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충청북도</a:t>
                      </a:r>
                      <a:endParaRPr lang="ko-KR" altLang="en-US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12.98</a:t>
                      </a:r>
                      <a:endParaRPr lang="en-US" altLang="ko-KR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충청북도</a:t>
                      </a:r>
                      <a:endParaRPr lang="ko-KR" altLang="en-US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12.46</a:t>
                      </a:r>
                      <a:endParaRPr lang="en-US" altLang="ko-KR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충청남도</a:t>
                      </a:r>
                      <a:endParaRPr lang="ko-KR" altLang="en-US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12.04</a:t>
                      </a:r>
                      <a:endParaRPr lang="en-US" altLang="ko-KR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82814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5</a:t>
                      </a:r>
                      <a:endParaRPr lang="en-US" altLang="ko-KR" sz="8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경상북도</a:t>
                      </a:r>
                      <a:endParaRPr lang="ko-KR" altLang="en-US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13.20</a:t>
                      </a:r>
                      <a:endParaRPr lang="en-US" altLang="ko-KR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u="none" strike="noStrike" dirty="0" err="1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세종특별자치시</a:t>
                      </a:r>
                      <a:endParaRPr lang="ko-KR" altLang="en-US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13.10</a:t>
                      </a:r>
                      <a:endParaRPr lang="en-US" altLang="ko-KR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충청남도</a:t>
                      </a:r>
                      <a:endParaRPr lang="ko-KR" altLang="en-US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13.28</a:t>
                      </a:r>
                      <a:endParaRPr lang="en-US" altLang="ko-KR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충청남도</a:t>
                      </a:r>
                      <a:endParaRPr lang="ko-KR" altLang="en-US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12.94</a:t>
                      </a:r>
                      <a:endParaRPr lang="en-US" altLang="ko-KR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충청남도</a:t>
                      </a:r>
                      <a:endParaRPr lang="ko-KR" altLang="en-US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12.45</a:t>
                      </a:r>
                      <a:endParaRPr lang="en-US" altLang="ko-KR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충청북도</a:t>
                      </a:r>
                      <a:endParaRPr lang="ko-KR" altLang="en-US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11.96</a:t>
                      </a:r>
                      <a:endParaRPr lang="en-US" altLang="ko-KR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82814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6</a:t>
                      </a:r>
                      <a:endParaRPr lang="en-US" altLang="ko-KR" sz="8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경상남도</a:t>
                      </a:r>
                      <a:endParaRPr lang="ko-KR" altLang="en-US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12.79</a:t>
                      </a:r>
                      <a:endParaRPr lang="en-US" altLang="ko-KR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경상북도</a:t>
                      </a:r>
                      <a:endParaRPr lang="ko-KR" altLang="en-US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12.95</a:t>
                      </a:r>
                      <a:endParaRPr lang="en-US" altLang="ko-KR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경상북도</a:t>
                      </a:r>
                      <a:endParaRPr lang="ko-KR" altLang="en-US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12.71</a:t>
                      </a:r>
                      <a:endParaRPr lang="en-US" altLang="ko-KR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경상북도</a:t>
                      </a:r>
                      <a:endParaRPr lang="ko-KR" altLang="en-US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12.43</a:t>
                      </a:r>
                      <a:endParaRPr lang="en-US" altLang="ko-KR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경상북도</a:t>
                      </a:r>
                      <a:endParaRPr lang="ko-KR" altLang="en-US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12.05</a:t>
                      </a:r>
                      <a:endParaRPr lang="en-US" altLang="ko-KR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경상북도</a:t>
                      </a:r>
                      <a:endParaRPr lang="ko-KR" altLang="en-US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11.68</a:t>
                      </a:r>
                      <a:endParaRPr lang="en-US" altLang="ko-KR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82814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7</a:t>
                      </a:r>
                      <a:endParaRPr lang="en-US" altLang="ko-KR" sz="8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강원도</a:t>
                      </a:r>
                      <a:endParaRPr lang="ko-KR" altLang="en-US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9.65</a:t>
                      </a:r>
                      <a:endParaRPr lang="en-US" altLang="ko-KR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경상남도</a:t>
                      </a:r>
                      <a:endParaRPr lang="ko-KR" altLang="en-US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12.43</a:t>
                      </a:r>
                      <a:endParaRPr lang="en-US" altLang="ko-KR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경상남도</a:t>
                      </a:r>
                      <a:endParaRPr lang="ko-KR" altLang="en-US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12.16</a:t>
                      </a:r>
                      <a:endParaRPr lang="en-US" altLang="ko-KR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경상남도</a:t>
                      </a:r>
                      <a:endParaRPr lang="ko-KR" altLang="en-US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11.68</a:t>
                      </a:r>
                      <a:endParaRPr lang="en-US" altLang="ko-KR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경상남도</a:t>
                      </a:r>
                      <a:endParaRPr lang="ko-KR" altLang="en-US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11.18</a:t>
                      </a:r>
                      <a:endParaRPr lang="en-US" altLang="ko-KR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경상남도</a:t>
                      </a:r>
                      <a:endParaRPr lang="ko-KR" altLang="en-US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10.71</a:t>
                      </a:r>
                      <a:endParaRPr lang="en-US" altLang="ko-KR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82814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8</a:t>
                      </a:r>
                      <a:endParaRPr lang="en-US" altLang="ko-KR" sz="8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광주광역시</a:t>
                      </a:r>
                      <a:endParaRPr lang="ko-KR" altLang="en-US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6.39</a:t>
                      </a:r>
                      <a:endParaRPr lang="en-US" altLang="ko-KR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강원도</a:t>
                      </a:r>
                      <a:endParaRPr lang="ko-KR" altLang="en-US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9.34</a:t>
                      </a:r>
                      <a:endParaRPr lang="en-US" altLang="ko-KR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강원도</a:t>
                      </a:r>
                      <a:endParaRPr lang="ko-KR" altLang="en-US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9.15</a:t>
                      </a:r>
                      <a:endParaRPr lang="en-US" altLang="ko-KR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강원도</a:t>
                      </a:r>
                      <a:endParaRPr lang="ko-KR" altLang="en-US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8.92</a:t>
                      </a:r>
                      <a:endParaRPr lang="en-US" altLang="ko-KR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강원도</a:t>
                      </a:r>
                      <a:endParaRPr lang="ko-KR" altLang="en-US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8.59</a:t>
                      </a:r>
                      <a:endParaRPr lang="en-US" altLang="ko-KR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강원도</a:t>
                      </a:r>
                      <a:endParaRPr lang="ko-KR" altLang="en-US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8.34</a:t>
                      </a:r>
                      <a:endParaRPr lang="en-US" altLang="ko-KR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82814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9</a:t>
                      </a:r>
                      <a:endParaRPr lang="en-US" altLang="ko-KR" sz="8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울산광역시</a:t>
                      </a:r>
                      <a:endParaRPr lang="ko-KR" altLang="en-US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6.21</a:t>
                      </a:r>
                      <a:endParaRPr lang="en-US" altLang="ko-KR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광주광역시</a:t>
                      </a:r>
                      <a:endParaRPr lang="ko-KR" altLang="en-US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6.20</a:t>
                      </a:r>
                      <a:endParaRPr lang="en-US" altLang="ko-KR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광주광역시</a:t>
                      </a:r>
                      <a:endParaRPr lang="ko-KR" altLang="en-US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6.10</a:t>
                      </a:r>
                      <a:endParaRPr lang="en-US" altLang="ko-KR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광주광역시</a:t>
                      </a:r>
                      <a:endParaRPr lang="ko-KR" altLang="en-US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5.96</a:t>
                      </a:r>
                      <a:endParaRPr lang="en-US" altLang="ko-KR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광주광역시</a:t>
                      </a:r>
                      <a:endParaRPr lang="ko-KR" altLang="en-US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5.72</a:t>
                      </a:r>
                      <a:endParaRPr lang="en-US" altLang="ko-KR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광주광역시</a:t>
                      </a:r>
                      <a:endParaRPr lang="ko-KR" altLang="en-US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5.46</a:t>
                      </a:r>
                      <a:endParaRPr lang="en-US" altLang="ko-KR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82814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10</a:t>
                      </a:r>
                      <a:endParaRPr lang="en-US" altLang="ko-KR" sz="8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경기도</a:t>
                      </a:r>
                      <a:endParaRPr lang="ko-KR" altLang="en-US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6.08</a:t>
                      </a:r>
                      <a:endParaRPr lang="en-US" altLang="ko-KR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울산광역시</a:t>
                      </a:r>
                      <a:endParaRPr lang="ko-KR" altLang="en-US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5.81</a:t>
                      </a:r>
                      <a:endParaRPr lang="en-US" altLang="ko-KR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울산광역시</a:t>
                      </a:r>
                      <a:endParaRPr lang="ko-KR" altLang="en-US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5.51</a:t>
                      </a:r>
                      <a:endParaRPr lang="en-US" altLang="ko-KR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경기도</a:t>
                      </a:r>
                      <a:endParaRPr lang="ko-KR" altLang="en-US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5.26</a:t>
                      </a:r>
                      <a:endParaRPr lang="en-US" altLang="ko-KR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경기도</a:t>
                      </a:r>
                      <a:endParaRPr lang="ko-KR" altLang="en-US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4.95</a:t>
                      </a:r>
                      <a:endParaRPr lang="en-US" altLang="ko-KR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경기도</a:t>
                      </a:r>
                      <a:endParaRPr lang="ko-KR" altLang="en-US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4.67</a:t>
                      </a:r>
                      <a:endParaRPr lang="en-US" altLang="ko-KR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82814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11</a:t>
                      </a:r>
                      <a:endParaRPr lang="en-US" altLang="ko-KR" sz="8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제주특별자치도</a:t>
                      </a:r>
                      <a:endParaRPr lang="ko-KR" altLang="en-US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4.25</a:t>
                      </a:r>
                      <a:endParaRPr lang="en-US" altLang="ko-KR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경기도</a:t>
                      </a:r>
                      <a:endParaRPr lang="ko-KR" altLang="en-US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5.70</a:t>
                      </a:r>
                      <a:endParaRPr lang="en-US" altLang="ko-KR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경기도</a:t>
                      </a:r>
                      <a:endParaRPr lang="ko-KR" altLang="en-US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5.51</a:t>
                      </a:r>
                      <a:endParaRPr lang="en-US" altLang="ko-KR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울산광역시</a:t>
                      </a:r>
                      <a:endParaRPr lang="ko-KR" altLang="en-US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5.20</a:t>
                      </a:r>
                      <a:endParaRPr lang="en-US" altLang="ko-KR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울산광역시</a:t>
                      </a:r>
                      <a:endParaRPr lang="ko-KR" altLang="en-US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4.91</a:t>
                      </a:r>
                      <a:endParaRPr lang="en-US" altLang="ko-KR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울산광역시</a:t>
                      </a:r>
                      <a:endParaRPr lang="ko-KR" altLang="en-US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4.67</a:t>
                      </a:r>
                      <a:endParaRPr lang="en-US" altLang="ko-KR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82814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12</a:t>
                      </a:r>
                      <a:endParaRPr lang="en-US" altLang="ko-KR" sz="8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대전광역시</a:t>
                      </a:r>
                      <a:endParaRPr lang="ko-KR" altLang="en-US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3.95</a:t>
                      </a:r>
                      <a:endParaRPr lang="en-US" altLang="ko-KR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제주특별자치도</a:t>
                      </a:r>
                      <a:endParaRPr lang="ko-KR" altLang="en-US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4.15</a:t>
                      </a:r>
                      <a:endParaRPr lang="en-US" altLang="ko-KR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제주특별자치도</a:t>
                      </a:r>
                      <a:endParaRPr lang="ko-KR" altLang="en-US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4.14</a:t>
                      </a:r>
                      <a:endParaRPr lang="en-US" altLang="ko-KR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제주특별자치도</a:t>
                      </a:r>
                      <a:endParaRPr lang="ko-KR" altLang="en-US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3.92</a:t>
                      </a:r>
                      <a:endParaRPr lang="en-US" altLang="ko-KR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제주특별자치도</a:t>
                      </a:r>
                      <a:endParaRPr lang="ko-KR" altLang="en-US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3.78</a:t>
                      </a:r>
                      <a:endParaRPr lang="en-US" altLang="ko-KR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제주특별자치도</a:t>
                      </a:r>
                      <a:endParaRPr lang="ko-KR" altLang="en-US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3.66</a:t>
                      </a:r>
                      <a:endParaRPr lang="en-US" altLang="ko-KR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82814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13</a:t>
                      </a:r>
                      <a:endParaRPr lang="en-US" altLang="ko-KR" sz="8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인천광역시</a:t>
                      </a:r>
                      <a:endParaRPr lang="ko-KR" altLang="en-US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3.93</a:t>
                      </a:r>
                      <a:endParaRPr lang="en-US" altLang="ko-KR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대전광역시</a:t>
                      </a:r>
                      <a:endParaRPr lang="ko-KR" altLang="en-US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3.82</a:t>
                      </a:r>
                      <a:endParaRPr lang="en-US" altLang="ko-KR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대전광역시</a:t>
                      </a:r>
                      <a:endParaRPr lang="ko-KR" altLang="en-US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3.80</a:t>
                      </a:r>
                      <a:endParaRPr lang="en-US" altLang="ko-KR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대전광역시</a:t>
                      </a:r>
                      <a:endParaRPr lang="ko-KR" altLang="en-US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3.56</a:t>
                      </a:r>
                      <a:endParaRPr lang="en-US" altLang="ko-KR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대전광역시</a:t>
                      </a:r>
                      <a:endParaRPr lang="ko-KR" altLang="en-US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3.39</a:t>
                      </a:r>
                      <a:endParaRPr lang="en-US" altLang="ko-KR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대전광역시</a:t>
                      </a:r>
                      <a:endParaRPr lang="ko-KR" altLang="en-US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3.20</a:t>
                      </a:r>
                      <a:endParaRPr lang="en-US" altLang="ko-KR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82814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14</a:t>
                      </a:r>
                      <a:endParaRPr lang="en-US" altLang="ko-KR" sz="8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대구광역시</a:t>
                      </a:r>
                      <a:endParaRPr lang="ko-KR" altLang="en-US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3.80</a:t>
                      </a:r>
                      <a:endParaRPr lang="en-US" altLang="ko-KR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인천광역시</a:t>
                      </a:r>
                      <a:endParaRPr lang="ko-KR" altLang="en-US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3.75</a:t>
                      </a:r>
                      <a:endParaRPr lang="en-US" altLang="ko-KR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인천광역시</a:t>
                      </a:r>
                      <a:endParaRPr lang="ko-KR" altLang="en-US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3.66</a:t>
                      </a:r>
                      <a:endParaRPr lang="en-US" altLang="ko-KR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인천광역시</a:t>
                      </a:r>
                      <a:endParaRPr lang="ko-KR" altLang="en-US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3.47</a:t>
                      </a:r>
                      <a:endParaRPr lang="en-US" altLang="ko-KR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인천광역시</a:t>
                      </a:r>
                      <a:endParaRPr lang="ko-KR" altLang="en-US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3.26</a:t>
                      </a:r>
                      <a:endParaRPr lang="en-US" altLang="ko-KR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대구광역시</a:t>
                      </a:r>
                      <a:endParaRPr lang="ko-KR" altLang="en-US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3.12</a:t>
                      </a:r>
                      <a:endParaRPr lang="en-US" altLang="ko-KR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82814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15</a:t>
                      </a:r>
                      <a:endParaRPr lang="en-US" altLang="ko-KR" sz="8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부산광역시</a:t>
                      </a:r>
                      <a:endParaRPr lang="ko-KR" altLang="en-US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3.60</a:t>
                      </a:r>
                      <a:endParaRPr lang="en-US" altLang="ko-KR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대구광역시</a:t>
                      </a:r>
                      <a:endParaRPr lang="ko-KR" altLang="en-US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3.64</a:t>
                      </a:r>
                      <a:endParaRPr lang="en-US" altLang="ko-KR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대구광역시</a:t>
                      </a:r>
                      <a:endParaRPr lang="ko-KR" altLang="en-US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3.52</a:t>
                      </a:r>
                      <a:endParaRPr lang="en-US" altLang="ko-KR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대구광역시</a:t>
                      </a:r>
                      <a:endParaRPr lang="ko-KR" altLang="en-US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3.40</a:t>
                      </a:r>
                      <a:endParaRPr lang="en-US" altLang="ko-KR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대구광역시</a:t>
                      </a:r>
                      <a:endParaRPr lang="ko-KR" altLang="en-US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3.25</a:t>
                      </a:r>
                      <a:endParaRPr lang="en-US" altLang="ko-KR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인천광역시</a:t>
                      </a:r>
                      <a:endParaRPr lang="ko-KR" altLang="en-US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3.09</a:t>
                      </a:r>
                      <a:endParaRPr lang="en-US" altLang="ko-KR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82814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16</a:t>
                      </a:r>
                      <a:endParaRPr lang="en-US" altLang="ko-KR" sz="8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서울특별시</a:t>
                      </a:r>
                      <a:endParaRPr lang="ko-KR" altLang="en-US" sz="900" b="0" i="0" u="none" strike="noStrike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900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2.31</a:t>
                      </a:r>
                      <a:endParaRPr lang="en-US" altLang="ko-KR" sz="900" b="0" i="0" u="none" strike="noStrike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b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부산광역시</a:t>
                      </a:r>
                      <a:endParaRPr lang="ko-KR" altLang="en-US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3.48</a:t>
                      </a:r>
                      <a:endParaRPr lang="en-US" altLang="ko-KR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부산광역시</a:t>
                      </a:r>
                      <a:endParaRPr lang="ko-KR" altLang="en-US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3.37</a:t>
                      </a:r>
                      <a:endParaRPr lang="en-US" altLang="ko-KR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부산광역시</a:t>
                      </a:r>
                      <a:endParaRPr lang="ko-KR" altLang="en-US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3.30</a:t>
                      </a:r>
                      <a:endParaRPr lang="en-US" altLang="ko-KR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부산광역시</a:t>
                      </a:r>
                      <a:endParaRPr lang="ko-KR" altLang="en-US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3.19</a:t>
                      </a:r>
                      <a:endParaRPr lang="en-US" altLang="ko-KR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부산광역시</a:t>
                      </a:r>
                      <a:endParaRPr lang="ko-KR" altLang="en-US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3.06</a:t>
                      </a:r>
                      <a:endParaRPr lang="en-US" altLang="ko-KR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82814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8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17</a:t>
                      </a:r>
                      <a:endParaRPr lang="en-US" altLang="ko-KR" sz="8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　</a:t>
                      </a:r>
                      <a:endParaRPr lang="ko-KR" altLang="en-US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u="none" strike="noStrike" dirty="0">
                          <a:solidFill>
                            <a:sysClr val="windowText" lastClr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　</a:t>
                      </a:r>
                      <a:endParaRPr lang="ko-KR" altLang="en-US" sz="900" b="0" i="0" u="none" strike="noStrike" dirty="0">
                        <a:solidFill>
                          <a:sysClr val="windowText" lastClr="000000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1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서울특별시</a:t>
                      </a:r>
                      <a:endParaRPr lang="ko-KR" altLang="en-US" sz="900" b="1" i="0" u="none" strike="noStrike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900" b="1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2.25</a:t>
                      </a:r>
                      <a:endParaRPr lang="en-US" altLang="ko-KR" sz="900" b="1" i="0" u="none" strike="noStrike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b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1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서울특별시</a:t>
                      </a:r>
                      <a:endParaRPr lang="ko-KR" altLang="en-US" sz="900" b="1" i="0" u="none" strike="noStrike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900" b="1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2.19</a:t>
                      </a:r>
                      <a:endParaRPr lang="en-US" altLang="ko-KR" sz="900" b="1" i="0" u="none" strike="noStrike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b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1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서울특별시</a:t>
                      </a:r>
                      <a:endParaRPr lang="ko-KR" altLang="en-US" sz="900" b="1" i="0" u="none" strike="noStrike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900" b="1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2.13</a:t>
                      </a:r>
                      <a:endParaRPr lang="en-US" altLang="ko-KR" sz="900" b="1" i="0" u="none" strike="noStrike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b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1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서울특별시</a:t>
                      </a:r>
                      <a:endParaRPr lang="ko-KR" altLang="en-US" sz="900" b="1" i="0" u="none" strike="noStrike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900" b="1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2.04</a:t>
                      </a:r>
                      <a:endParaRPr lang="en-US" altLang="ko-KR" sz="900" b="1" i="0" u="none" strike="noStrike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b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1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서울특별시</a:t>
                      </a:r>
                      <a:endParaRPr lang="ko-KR" altLang="en-US" sz="900" b="1" i="0" u="none" strike="noStrike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900" b="1" u="none" strike="noStrike" dirty="0">
                          <a:solidFill>
                            <a:schemeClr val="bg1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1.98</a:t>
                      </a:r>
                      <a:endParaRPr lang="en-US" altLang="ko-KR" sz="900" b="1" i="0" u="none" strike="noStrike" dirty="0">
                        <a:solidFill>
                          <a:schemeClr val="bg1"/>
                        </a:solidFill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7237" marR="7237" marT="7237" marB="0" anchor="b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80217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0" y="548680"/>
            <a:ext cx="9906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000" dirty="0" smtClean="0">
                <a:solidFill>
                  <a:schemeClr val="bg2">
                    <a:lumMod val="1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결론 </a:t>
            </a:r>
            <a:r>
              <a:rPr lang="en-US" altLang="ko-KR" sz="4000" dirty="0" smtClean="0">
                <a:solidFill>
                  <a:schemeClr val="bg2">
                    <a:lumMod val="1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 : </a:t>
            </a:r>
            <a:r>
              <a:rPr lang="ko-KR" altLang="en-US" sz="4000" dirty="0" smtClean="0">
                <a:solidFill>
                  <a:schemeClr val="bg2">
                    <a:lumMod val="1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근원적 문제 해결 못함</a:t>
            </a:r>
            <a:endParaRPr lang="ko-KR" altLang="en-US" sz="4000" dirty="0">
              <a:solidFill>
                <a:schemeClr val="bg2">
                  <a:lumMod val="10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5" name="모서리가 둥근 직사각형 4"/>
          <p:cNvSpPr/>
          <p:nvPr/>
        </p:nvSpPr>
        <p:spPr>
          <a:xfrm>
            <a:off x="1352600" y="1400901"/>
            <a:ext cx="7200800" cy="905326"/>
          </a:xfrm>
          <a:prstGeom prst="roundRect">
            <a:avLst>
              <a:gd name="adj" fmla="val 4762"/>
            </a:avLst>
          </a:prstGeom>
          <a:solidFill>
            <a:schemeClr val="tx1">
              <a:lumMod val="95000"/>
              <a:lumOff val="5000"/>
            </a:schemeClr>
          </a:soli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ko-KR" altLang="en-US" sz="2800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7" name="모서리가 둥근 직사각형 6"/>
          <p:cNvSpPr/>
          <p:nvPr/>
        </p:nvSpPr>
        <p:spPr>
          <a:xfrm>
            <a:off x="1352600" y="2445396"/>
            <a:ext cx="7200800" cy="905326"/>
          </a:xfrm>
          <a:prstGeom prst="roundRect">
            <a:avLst>
              <a:gd name="adj" fmla="val 4762"/>
            </a:avLst>
          </a:prstGeom>
          <a:solidFill>
            <a:schemeClr val="tx1">
              <a:lumMod val="95000"/>
              <a:lumOff val="5000"/>
            </a:schemeClr>
          </a:soli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ko-KR" altLang="en-US" sz="2800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352600" y="3504312"/>
            <a:ext cx="7200800" cy="905326"/>
          </a:xfrm>
          <a:prstGeom prst="roundRect">
            <a:avLst>
              <a:gd name="adj" fmla="val 4762"/>
            </a:avLst>
          </a:prstGeom>
          <a:solidFill>
            <a:schemeClr val="tx1">
              <a:lumMod val="95000"/>
              <a:lumOff val="5000"/>
            </a:schemeClr>
          </a:soli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ko-KR" altLang="en-US" sz="2800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11" name="모서리가 둥근 직사각형 10"/>
          <p:cNvSpPr/>
          <p:nvPr/>
        </p:nvSpPr>
        <p:spPr>
          <a:xfrm>
            <a:off x="1352600" y="4560682"/>
            <a:ext cx="7200800" cy="905326"/>
          </a:xfrm>
          <a:prstGeom prst="roundRect">
            <a:avLst>
              <a:gd name="adj" fmla="val 4762"/>
            </a:avLst>
          </a:prstGeom>
          <a:solidFill>
            <a:schemeClr val="tx1">
              <a:lumMod val="95000"/>
              <a:lumOff val="5000"/>
            </a:schemeClr>
          </a:soli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ko-KR" altLang="en-US" sz="2800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1352600" y="5630283"/>
            <a:ext cx="7200800" cy="905326"/>
          </a:xfrm>
          <a:prstGeom prst="roundRect">
            <a:avLst>
              <a:gd name="adj" fmla="val 4762"/>
            </a:avLst>
          </a:prstGeom>
          <a:solidFill>
            <a:schemeClr val="tx1">
              <a:lumMod val="95000"/>
              <a:lumOff val="5000"/>
            </a:schemeClr>
          </a:soli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ko-KR" altLang="en-US" sz="2800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cxnSp>
        <p:nvCxnSpPr>
          <p:cNvPr id="3" name="직선 연결선 2"/>
          <p:cNvCxnSpPr/>
          <p:nvPr/>
        </p:nvCxnSpPr>
        <p:spPr>
          <a:xfrm flipH="1">
            <a:off x="4448944" y="1349508"/>
            <a:ext cx="1008112" cy="1008112"/>
          </a:xfrm>
          <a:prstGeom prst="line">
            <a:avLst/>
          </a:prstGeom>
          <a:ln w="127000">
            <a:solidFill>
              <a:srgbClr val="A4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직선 연결선 12"/>
          <p:cNvCxnSpPr/>
          <p:nvPr/>
        </p:nvCxnSpPr>
        <p:spPr>
          <a:xfrm>
            <a:off x="4448944" y="1349508"/>
            <a:ext cx="1008112" cy="1008112"/>
          </a:xfrm>
          <a:prstGeom prst="line">
            <a:avLst/>
          </a:prstGeom>
          <a:ln w="127000">
            <a:solidFill>
              <a:srgbClr val="A4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직선 연결선 13"/>
          <p:cNvCxnSpPr/>
          <p:nvPr/>
        </p:nvCxnSpPr>
        <p:spPr>
          <a:xfrm flipH="1">
            <a:off x="4448944" y="2396929"/>
            <a:ext cx="1008112" cy="1008112"/>
          </a:xfrm>
          <a:prstGeom prst="line">
            <a:avLst/>
          </a:prstGeom>
          <a:ln w="127000">
            <a:solidFill>
              <a:srgbClr val="A4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직선 연결선 14"/>
          <p:cNvCxnSpPr/>
          <p:nvPr/>
        </p:nvCxnSpPr>
        <p:spPr>
          <a:xfrm>
            <a:off x="4448944" y="2396929"/>
            <a:ext cx="1008112" cy="1008112"/>
          </a:xfrm>
          <a:prstGeom prst="line">
            <a:avLst/>
          </a:prstGeom>
          <a:ln w="127000">
            <a:solidFill>
              <a:srgbClr val="A4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직선 연결선 15"/>
          <p:cNvCxnSpPr/>
          <p:nvPr/>
        </p:nvCxnSpPr>
        <p:spPr>
          <a:xfrm flipH="1">
            <a:off x="4448944" y="3452919"/>
            <a:ext cx="1008112" cy="1008112"/>
          </a:xfrm>
          <a:prstGeom prst="line">
            <a:avLst/>
          </a:prstGeom>
          <a:ln w="127000">
            <a:solidFill>
              <a:srgbClr val="A4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연결선 16"/>
          <p:cNvCxnSpPr/>
          <p:nvPr/>
        </p:nvCxnSpPr>
        <p:spPr>
          <a:xfrm>
            <a:off x="4448944" y="3452919"/>
            <a:ext cx="1008112" cy="1008112"/>
          </a:xfrm>
          <a:prstGeom prst="line">
            <a:avLst/>
          </a:prstGeom>
          <a:ln w="127000">
            <a:solidFill>
              <a:srgbClr val="A4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직선 연결선 17"/>
          <p:cNvCxnSpPr/>
          <p:nvPr/>
        </p:nvCxnSpPr>
        <p:spPr>
          <a:xfrm flipH="1">
            <a:off x="4448944" y="4509289"/>
            <a:ext cx="1008112" cy="1008112"/>
          </a:xfrm>
          <a:prstGeom prst="line">
            <a:avLst/>
          </a:prstGeom>
          <a:ln w="127000">
            <a:solidFill>
              <a:srgbClr val="A4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직선 연결선 18"/>
          <p:cNvCxnSpPr/>
          <p:nvPr/>
        </p:nvCxnSpPr>
        <p:spPr>
          <a:xfrm>
            <a:off x="4448944" y="4509289"/>
            <a:ext cx="1008112" cy="1008112"/>
          </a:xfrm>
          <a:prstGeom prst="line">
            <a:avLst/>
          </a:prstGeom>
          <a:ln w="127000">
            <a:solidFill>
              <a:srgbClr val="A4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직선 연결선 19"/>
          <p:cNvCxnSpPr/>
          <p:nvPr/>
        </p:nvCxnSpPr>
        <p:spPr>
          <a:xfrm flipH="1">
            <a:off x="4448944" y="5578890"/>
            <a:ext cx="1008112" cy="1008112"/>
          </a:xfrm>
          <a:prstGeom prst="line">
            <a:avLst/>
          </a:prstGeom>
          <a:ln w="127000">
            <a:solidFill>
              <a:srgbClr val="A4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직선 연결선 20"/>
          <p:cNvCxnSpPr/>
          <p:nvPr/>
        </p:nvCxnSpPr>
        <p:spPr>
          <a:xfrm>
            <a:off x="4448944" y="5578890"/>
            <a:ext cx="1008112" cy="1008112"/>
          </a:xfrm>
          <a:prstGeom prst="line">
            <a:avLst/>
          </a:prstGeom>
          <a:ln w="127000">
            <a:solidFill>
              <a:srgbClr val="A4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1352600" y="1597761"/>
            <a:ext cx="7200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b="1" spc="300" dirty="0" smtClean="0">
                <a:ln w="3175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>
                    <a:lumMod val="9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서울시 사회적 신뢰</a:t>
            </a:r>
            <a:endParaRPr lang="ko-KR" altLang="en-US" sz="2800" b="1" spc="300" dirty="0">
              <a:ln w="3175">
                <a:solidFill>
                  <a:schemeClr val="tx1">
                    <a:lumMod val="95000"/>
                    <a:lumOff val="5000"/>
                  </a:schemeClr>
                </a:solidFill>
              </a:ln>
              <a:solidFill>
                <a:schemeClr val="bg1">
                  <a:lumMod val="9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352600" y="2639375"/>
            <a:ext cx="7200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b="1" spc="300" dirty="0" smtClean="0">
                <a:ln w="3175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>
                    <a:lumMod val="9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예</a:t>
            </a:r>
            <a:r>
              <a:rPr lang="ko-KR" altLang="en-US" sz="2800" b="1" spc="300" dirty="0">
                <a:ln w="3175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>
                    <a:lumMod val="9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산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352600" y="3695365"/>
            <a:ext cx="7200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b="1" spc="300" dirty="0" smtClean="0">
                <a:ln w="3175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>
                    <a:lumMod val="9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문화</a:t>
            </a:r>
            <a:endParaRPr lang="ko-KR" altLang="en-US" sz="2800" b="1" spc="300" dirty="0">
              <a:ln w="3175">
                <a:solidFill>
                  <a:schemeClr val="tx1">
                    <a:lumMod val="95000"/>
                    <a:lumOff val="5000"/>
                  </a:schemeClr>
                </a:solidFill>
              </a:ln>
              <a:solidFill>
                <a:schemeClr val="bg1">
                  <a:lumMod val="9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352600" y="4751735"/>
            <a:ext cx="7200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b="1" spc="300" dirty="0" err="1" smtClean="0">
                <a:ln w="3175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>
                    <a:lumMod val="9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초미세먼지</a:t>
            </a:r>
            <a:endParaRPr lang="ko-KR" altLang="en-US" sz="2800" b="1" spc="300" dirty="0">
              <a:ln w="3175">
                <a:solidFill>
                  <a:schemeClr val="tx1">
                    <a:lumMod val="95000"/>
                    <a:lumOff val="5000"/>
                  </a:schemeClr>
                </a:solidFill>
              </a:ln>
              <a:solidFill>
                <a:schemeClr val="bg1">
                  <a:lumMod val="9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347228" y="5821336"/>
            <a:ext cx="7200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b="1" spc="300" dirty="0" smtClean="0">
                <a:ln w="3175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>
                    <a:lumMod val="9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사회 안전</a:t>
            </a:r>
            <a:endParaRPr lang="ko-KR" altLang="en-US" sz="2800" b="1" spc="300" dirty="0">
              <a:ln w="3175">
                <a:solidFill>
                  <a:schemeClr val="tx1">
                    <a:lumMod val="95000"/>
                    <a:lumOff val="5000"/>
                  </a:schemeClr>
                </a:solidFill>
              </a:ln>
              <a:solidFill>
                <a:schemeClr val="bg1">
                  <a:lumMod val="9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97432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1743744" y="1532540"/>
            <a:ext cx="13393488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1000" spc="-300" dirty="0" smtClean="0">
                <a:solidFill>
                  <a:schemeClr val="bg1">
                    <a:lumMod val="9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SHOW</a:t>
            </a:r>
            <a:r>
              <a:rPr lang="ko-KR" altLang="en-US" sz="21000" spc="-300" dirty="0" smtClean="0">
                <a:solidFill>
                  <a:schemeClr val="bg1">
                    <a:lumMod val="9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通</a:t>
            </a:r>
            <a:endParaRPr lang="ko-KR" altLang="en-US" sz="21000" spc="-300" dirty="0">
              <a:solidFill>
                <a:schemeClr val="bg1">
                  <a:lumMod val="9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250822" y="2708920"/>
            <a:ext cx="537839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6000" b="1" dirty="0" err="1" smtClean="0">
                <a:ln w="3175">
                  <a:solidFill>
                    <a:schemeClr val="tx1"/>
                  </a:solidFill>
                </a:ln>
                <a:solidFill>
                  <a:srgbClr val="A4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쇼통</a:t>
            </a:r>
            <a:r>
              <a:rPr lang="ko-KR" altLang="en-US" sz="6000" dirty="0" err="1" smtClean="0">
                <a:solidFill>
                  <a:schemeClr val="bg2">
                    <a:lumMod val="1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에만</a:t>
            </a:r>
            <a:r>
              <a:rPr lang="ko-KR" altLang="en-US" sz="6000" dirty="0" smtClean="0">
                <a:solidFill>
                  <a:schemeClr val="bg2">
                    <a:lumMod val="1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집착</a:t>
            </a:r>
            <a:r>
              <a:rPr lang="en-US" altLang="ko-KR" sz="6000" dirty="0" smtClean="0">
                <a:solidFill>
                  <a:schemeClr val="bg2">
                    <a:lumMod val="1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6000" dirty="0">
              <a:solidFill>
                <a:schemeClr val="bg2">
                  <a:lumMod val="10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05381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0" y="548680"/>
            <a:ext cx="9906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000" dirty="0" smtClean="0">
                <a:solidFill>
                  <a:schemeClr val="bg2">
                    <a:lumMod val="1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결론 </a:t>
            </a:r>
            <a:r>
              <a:rPr lang="en-US" altLang="ko-KR" sz="4000" dirty="0" smtClean="0">
                <a:solidFill>
                  <a:schemeClr val="bg2">
                    <a:lumMod val="1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 : </a:t>
            </a:r>
            <a:r>
              <a:rPr lang="ko-KR" altLang="en-US" sz="4000" dirty="0">
                <a:solidFill>
                  <a:schemeClr val="bg2">
                    <a:lumMod val="1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전국 최</a:t>
            </a:r>
            <a:r>
              <a:rPr lang="en-US" altLang="ko-KR" sz="4000" dirty="0">
                <a:solidFill>
                  <a:schemeClr val="bg2">
                    <a:lumMod val="10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sz="4000" dirty="0">
                <a:solidFill>
                  <a:schemeClr val="bg2">
                    <a:lumMod val="10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最</a:t>
            </a:r>
            <a:r>
              <a:rPr lang="en-US" altLang="ko-KR" sz="4000" dirty="0">
                <a:solidFill>
                  <a:schemeClr val="bg2">
                    <a:lumMod val="10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  <a:r>
              <a:rPr lang="ko-KR" altLang="en-US" sz="4000" dirty="0">
                <a:solidFill>
                  <a:schemeClr val="bg2">
                    <a:lumMod val="1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4000" dirty="0" err="1">
                <a:solidFill>
                  <a:schemeClr val="bg2">
                    <a:lumMod val="1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꼴지만</a:t>
            </a:r>
            <a:endParaRPr lang="ko-KR" altLang="en-US" sz="4000" dirty="0">
              <a:solidFill>
                <a:schemeClr val="bg2">
                  <a:lumMod val="10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5" name="모서리가 둥근 직사각형 4"/>
          <p:cNvSpPr/>
          <p:nvPr/>
        </p:nvSpPr>
        <p:spPr>
          <a:xfrm>
            <a:off x="1352600" y="1400901"/>
            <a:ext cx="7200800" cy="905326"/>
          </a:xfrm>
          <a:prstGeom prst="roundRect">
            <a:avLst>
              <a:gd name="adj" fmla="val 4762"/>
            </a:avLst>
          </a:prstGeom>
          <a:solidFill>
            <a:schemeClr val="tx1">
              <a:lumMod val="95000"/>
              <a:lumOff val="5000"/>
            </a:schemeClr>
          </a:soli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ko-KR" altLang="en-US" sz="2800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7" name="모서리가 둥근 직사각형 6"/>
          <p:cNvSpPr/>
          <p:nvPr/>
        </p:nvSpPr>
        <p:spPr>
          <a:xfrm>
            <a:off x="1352600" y="2445396"/>
            <a:ext cx="7200800" cy="905326"/>
          </a:xfrm>
          <a:prstGeom prst="roundRect">
            <a:avLst>
              <a:gd name="adj" fmla="val 4762"/>
            </a:avLst>
          </a:prstGeom>
          <a:solidFill>
            <a:schemeClr val="tx1">
              <a:lumMod val="95000"/>
              <a:lumOff val="5000"/>
            </a:schemeClr>
          </a:soli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ko-KR" altLang="en-US" sz="2800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352600" y="3504312"/>
            <a:ext cx="7200800" cy="905326"/>
          </a:xfrm>
          <a:prstGeom prst="roundRect">
            <a:avLst>
              <a:gd name="adj" fmla="val 4762"/>
            </a:avLst>
          </a:prstGeom>
          <a:solidFill>
            <a:schemeClr val="tx1">
              <a:lumMod val="95000"/>
              <a:lumOff val="5000"/>
            </a:schemeClr>
          </a:soli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ko-KR" altLang="en-US" sz="2800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11" name="모서리가 둥근 직사각형 10"/>
          <p:cNvSpPr/>
          <p:nvPr/>
        </p:nvSpPr>
        <p:spPr>
          <a:xfrm>
            <a:off x="1352600" y="4560682"/>
            <a:ext cx="7200800" cy="905326"/>
          </a:xfrm>
          <a:prstGeom prst="roundRect">
            <a:avLst>
              <a:gd name="adj" fmla="val 4762"/>
            </a:avLst>
          </a:prstGeom>
          <a:solidFill>
            <a:schemeClr val="tx1">
              <a:lumMod val="95000"/>
              <a:lumOff val="5000"/>
            </a:schemeClr>
          </a:soli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ko-KR" altLang="en-US" sz="2800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1352600" y="5630283"/>
            <a:ext cx="7200800" cy="905326"/>
          </a:xfrm>
          <a:prstGeom prst="roundRect">
            <a:avLst>
              <a:gd name="adj" fmla="val 4762"/>
            </a:avLst>
          </a:prstGeom>
          <a:solidFill>
            <a:schemeClr val="tx1">
              <a:lumMod val="95000"/>
              <a:lumOff val="5000"/>
            </a:schemeClr>
          </a:soli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ko-KR" altLang="en-US" sz="2800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cxnSp>
        <p:nvCxnSpPr>
          <p:cNvPr id="3" name="직선 연결선 2"/>
          <p:cNvCxnSpPr/>
          <p:nvPr/>
        </p:nvCxnSpPr>
        <p:spPr>
          <a:xfrm flipH="1">
            <a:off x="4448944" y="1349508"/>
            <a:ext cx="1008112" cy="1008112"/>
          </a:xfrm>
          <a:prstGeom prst="line">
            <a:avLst/>
          </a:prstGeom>
          <a:ln w="127000">
            <a:solidFill>
              <a:srgbClr val="A4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직선 연결선 12"/>
          <p:cNvCxnSpPr/>
          <p:nvPr/>
        </p:nvCxnSpPr>
        <p:spPr>
          <a:xfrm>
            <a:off x="4448944" y="1349508"/>
            <a:ext cx="1008112" cy="1008112"/>
          </a:xfrm>
          <a:prstGeom prst="line">
            <a:avLst/>
          </a:prstGeom>
          <a:ln w="127000">
            <a:solidFill>
              <a:srgbClr val="A4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직선 연결선 13"/>
          <p:cNvCxnSpPr/>
          <p:nvPr/>
        </p:nvCxnSpPr>
        <p:spPr>
          <a:xfrm flipH="1">
            <a:off x="4448944" y="2396929"/>
            <a:ext cx="1008112" cy="1008112"/>
          </a:xfrm>
          <a:prstGeom prst="line">
            <a:avLst/>
          </a:prstGeom>
          <a:ln w="127000">
            <a:solidFill>
              <a:srgbClr val="A4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직선 연결선 14"/>
          <p:cNvCxnSpPr/>
          <p:nvPr/>
        </p:nvCxnSpPr>
        <p:spPr>
          <a:xfrm>
            <a:off x="4448944" y="2396929"/>
            <a:ext cx="1008112" cy="1008112"/>
          </a:xfrm>
          <a:prstGeom prst="line">
            <a:avLst/>
          </a:prstGeom>
          <a:ln w="127000">
            <a:solidFill>
              <a:srgbClr val="A4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직선 연결선 15"/>
          <p:cNvCxnSpPr/>
          <p:nvPr/>
        </p:nvCxnSpPr>
        <p:spPr>
          <a:xfrm flipH="1">
            <a:off x="4448944" y="3452919"/>
            <a:ext cx="1008112" cy="1008112"/>
          </a:xfrm>
          <a:prstGeom prst="line">
            <a:avLst/>
          </a:prstGeom>
          <a:ln w="127000">
            <a:solidFill>
              <a:srgbClr val="A4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연결선 16"/>
          <p:cNvCxnSpPr/>
          <p:nvPr/>
        </p:nvCxnSpPr>
        <p:spPr>
          <a:xfrm>
            <a:off x="4448944" y="3452919"/>
            <a:ext cx="1008112" cy="1008112"/>
          </a:xfrm>
          <a:prstGeom prst="line">
            <a:avLst/>
          </a:prstGeom>
          <a:ln w="127000">
            <a:solidFill>
              <a:srgbClr val="A4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직선 연결선 17"/>
          <p:cNvCxnSpPr/>
          <p:nvPr/>
        </p:nvCxnSpPr>
        <p:spPr>
          <a:xfrm flipH="1">
            <a:off x="4448944" y="4509289"/>
            <a:ext cx="1008112" cy="1008112"/>
          </a:xfrm>
          <a:prstGeom prst="line">
            <a:avLst/>
          </a:prstGeom>
          <a:ln w="127000">
            <a:solidFill>
              <a:srgbClr val="A4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직선 연결선 18"/>
          <p:cNvCxnSpPr/>
          <p:nvPr/>
        </p:nvCxnSpPr>
        <p:spPr>
          <a:xfrm>
            <a:off x="4448944" y="4509289"/>
            <a:ext cx="1008112" cy="1008112"/>
          </a:xfrm>
          <a:prstGeom prst="line">
            <a:avLst/>
          </a:prstGeom>
          <a:ln w="127000">
            <a:solidFill>
              <a:srgbClr val="A4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직선 연결선 19"/>
          <p:cNvCxnSpPr/>
          <p:nvPr/>
        </p:nvCxnSpPr>
        <p:spPr>
          <a:xfrm flipH="1">
            <a:off x="4448944" y="5578890"/>
            <a:ext cx="1008112" cy="1008112"/>
          </a:xfrm>
          <a:prstGeom prst="line">
            <a:avLst/>
          </a:prstGeom>
          <a:ln w="127000">
            <a:solidFill>
              <a:srgbClr val="A4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직선 연결선 20"/>
          <p:cNvCxnSpPr/>
          <p:nvPr/>
        </p:nvCxnSpPr>
        <p:spPr>
          <a:xfrm>
            <a:off x="4448944" y="5578890"/>
            <a:ext cx="1008112" cy="1008112"/>
          </a:xfrm>
          <a:prstGeom prst="line">
            <a:avLst/>
          </a:prstGeom>
          <a:ln w="127000">
            <a:solidFill>
              <a:srgbClr val="A4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1352600" y="1597761"/>
            <a:ext cx="7200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b="1" spc="300" dirty="0" smtClean="0">
                <a:ln w="3175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>
                    <a:lumMod val="9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공공기관 청렴도</a:t>
            </a:r>
            <a:endParaRPr lang="ko-KR" altLang="en-US" sz="2800" b="1" spc="300" dirty="0">
              <a:ln w="3175">
                <a:solidFill>
                  <a:schemeClr val="tx1">
                    <a:lumMod val="95000"/>
                    <a:lumOff val="5000"/>
                  </a:schemeClr>
                </a:solidFill>
              </a:ln>
              <a:solidFill>
                <a:schemeClr val="bg1">
                  <a:lumMod val="9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352600" y="2639375"/>
            <a:ext cx="7200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b="1" spc="300" dirty="0" smtClean="0">
                <a:ln w="3175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>
                    <a:lumMod val="9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실업률 순위</a:t>
            </a:r>
            <a:endParaRPr lang="ko-KR" altLang="en-US" sz="2800" b="1" spc="300" dirty="0">
              <a:ln w="3175">
                <a:solidFill>
                  <a:schemeClr val="tx1">
                    <a:lumMod val="95000"/>
                    <a:lumOff val="5000"/>
                  </a:schemeClr>
                </a:solidFill>
              </a:ln>
              <a:solidFill>
                <a:schemeClr val="bg1">
                  <a:lumMod val="9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352600" y="3695365"/>
            <a:ext cx="7200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800" b="1" spc="300" dirty="0" smtClean="0">
                <a:ln w="3175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>
                    <a:lumMod val="9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GDRP</a:t>
            </a:r>
            <a:endParaRPr lang="ko-KR" altLang="en-US" sz="2800" b="1" spc="300" dirty="0">
              <a:ln w="3175">
                <a:solidFill>
                  <a:schemeClr val="tx1">
                    <a:lumMod val="95000"/>
                    <a:lumOff val="5000"/>
                  </a:schemeClr>
                </a:solidFill>
              </a:ln>
              <a:solidFill>
                <a:schemeClr val="bg1">
                  <a:lumMod val="9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352600" y="4751735"/>
            <a:ext cx="7200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b="1" spc="300" dirty="0" smtClean="0">
                <a:ln w="3175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>
                    <a:lumMod val="9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신생아 수</a:t>
            </a:r>
            <a:endParaRPr lang="ko-KR" altLang="en-US" sz="2800" b="1" spc="300" dirty="0">
              <a:ln w="3175">
                <a:solidFill>
                  <a:schemeClr val="tx1">
                    <a:lumMod val="95000"/>
                    <a:lumOff val="5000"/>
                  </a:schemeClr>
                </a:solidFill>
              </a:ln>
              <a:solidFill>
                <a:schemeClr val="bg1">
                  <a:lumMod val="9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347228" y="5821336"/>
            <a:ext cx="7200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b="1" spc="300" dirty="0" smtClean="0">
                <a:ln w="3175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>
                    <a:lumMod val="9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노인복지시설 수</a:t>
            </a:r>
            <a:endParaRPr lang="ko-KR" altLang="en-US" sz="2800" b="1" spc="300" dirty="0">
              <a:ln w="3175">
                <a:solidFill>
                  <a:schemeClr val="tx1">
                    <a:lumMod val="95000"/>
                    <a:lumOff val="5000"/>
                  </a:schemeClr>
                </a:solidFill>
              </a:ln>
              <a:solidFill>
                <a:schemeClr val="bg1">
                  <a:lumMod val="9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337489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-1743744" y="1532540"/>
            <a:ext cx="13393488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1000" spc="-300" dirty="0" smtClean="0">
                <a:solidFill>
                  <a:schemeClr val="bg1">
                    <a:lumMod val="9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SHOW</a:t>
            </a:r>
            <a:r>
              <a:rPr lang="ko-KR" altLang="en-US" sz="21000" spc="-300" dirty="0" smtClean="0">
                <a:solidFill>
                  <a:schemeClr val="bg1">
                    <a:lumMod val="9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通</a:t>
            </a:r>
            <a:endParaRPr lang="ko-KR" altLang="en-US" sz="21000" spc="-300" dirty="0">
              <a:solidFill>
                <a:schemeClr val="bg1">
                  <a:lumMod val="9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240931" y="2613162"/>
            <a:ext cx="739817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6000" dirty="0" smtClean="0">
                <a:solidFill>
                  <a:schemeClr val="bg2">
                    <a:lumMod val="1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무엇을 </a:t>
            </a:r>
            <a:r>
              <a:rPr lang="ko-KR" altLang="en-US" sz="6000" b="1" dirty="0" smtClean="0">
                <a:ln w="3175">
                  <a:solidFill>
                    <a:schemeClr val="tx1"/>
                  </a:solidFill>
                </a:ln>
                <a:solidFill>
                  <a:srgbClr val="A4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잘</a:t>
            </a:r>
            <a:r>
              <a:rPr lang="ko-KR" altLang="en-US" sz="6000" dirty="0" smtClean="0">
                <a:solidFill>
                  <a:schemeClr val="bg2">
                    <a:lumMod val="1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하였는가</a:t>
            </a:r>
            <a:r>
              <a:rPr lang="en-US" altLang="ko-KR" sz="6000" dirty="0" smtClean="0">
                <a:solidFill>
                  <a:schemeClr val="bg2">
                    <a:lumMod val="1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6000" dirty="0">
              <a:solidFill>
                <a:schemeClr val="bg2">
                  <a:lumMod val="10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55912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1780</TotalTime>
  <Words>2074</Words>
  <Application>Microsoft Office PowerPoint</Application>
  <PresentationFormat>A4 용지(210x297mm)</PresentationFormat>
  <Paragraphs>947</Paragraphs>
  <Slides>18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18</vt:i4>
      </vt:variant>
    </vt:vector>
  </HeadingPairs>
  <TitlesOfParts>
    <vt:vector size="25" baseType="lpstr">
      <vt:lpstr>굴림</vt:lpstr>
      <vt:lpstr>Arial</vt:lpstr>
      <vt:lpstr>돋움</vt:lpstr>
      <vt:lpstr>HY견고딕</vt:lpstr>
      <vt:lpstr>나눔스퀘어 Light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assembly</dc:creator>
  <cp:lastModifiedBy>assembly</cp:lastModifiedBy>
  <cp:revision>120</cp:revision>
  <cp:lastPrinted>2017-10-16T07:50:37Z</cp:lastPrinted>
  <dcterms:created xsi:type="dcterms:W3CDTF">2017-06-12T05:17:34Z</dcterms:created>
  <dcterms:modified xsi:type="dcterms:W3CDTF">2017-10-16T13:16:06Z</dcterms:modified>
</cp:coreProperties>
</file>