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326" r:id="rId2"/>
    <p:sldId id="390" r:id="rId3"/>
    <p:sldId id="394" r:id="rId4"/>
    <p:sldId id="392" r:id="rId5"/>
    <p:sldId id="391" r:id="rId6"/>
  </p:sldIdLst>
  <p:sldSz cx="9144000" cy="5143500" type="screen16x9"/>
  <p:notesSz cx="9939338" cy="6807200"/>
  <p:embeddedFontLst>
    <p:embeddedFont>
      <p:font typeface="맑은 고딕" panose="020B0503020000020004" pitchFamily="50" charset="-127"/>
      <p:regular r:id="rId9"/>
      <p:bold r:id="rId10"/>
    </p:embeddedFont>
    <p:embeddedFont>
      <p:font typeface="HY헤드라인M" panose="02030600000101010101" pitchFamily="18" charset="-127"/>
      <p:regular r:id="rId11"/>
    </p:embeddedFont>
  </p:embeddedFontLst>
  <p:defaultTextStyle>
    <a:defPPr>
      <a:defRPr lang="ko-KR"/>
    </a:defPPr>
    <a:lvl1pPr marL="0" algn="l" defTabSz="779193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89596" algn="l" defTabSz="779193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79193" algn="l" defTabSz="779193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68788" algn="l" defTabSz="779193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558384" algn="l" defTabSz="779193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947981" algn="l" defTabSz="779193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337576" algn="l" defTabSz="779193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727173" algn="l" defTabSz="779193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3116769" algn="l" defTabSz="779193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3C1B"/>
    <a:srgbClr val="800000"/>
    <a:srgbClr val="0F3727"/>
    <a:srgbClr val="11352E"/>
    <a:srgbClr val="12313A"/>
    <a:srgbClr val="0A1C20"/>
    <a:srgbClr val="0E262C"/>
    <a:srgbClr val="08A810"/>
    <a:srgbClr val="A40000"/>
    <a:srgbClr val="0D0D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78" autoAdjust="0"/>
    <p:restoredTop sz="94660"/>
  </p:normalViewPr>
  <p:slideViewPr>
    <p:cSldViewPr>
      <p:cViewPr>
        <p:scale>
          <a:sx n="100" d="100"/>
          <a:sy n="100" d="100"/>
        </p:scale>
        <p:origin x="-2430" y="-9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6737" cy="34030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284" y="0"/>
            <a:ext cx="4306737" cy="34030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94360A-37BB-463C-BF7A-3E3F7075FE9B}" type="datetimeFigureOut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6465808"/>
            <a:ext cx="4306737" cy="34030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284" y="6465808"/>
            <a:ext cx="4306737" cy="34030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735BAA-1F80-4657-A6A7-80053B2F44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266515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6888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9275" y="0"/>
            <a:ext cx="430847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2AA640-BA52-441F-A7EF-3DBC4AD0C138}" type="datetimeFigureOut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701925" y="511175"/>
            <a:ext cx="4537075" cy="2552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3775" y="3233738"/>
            <a:ext cx="7951788" cy="30622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465888"/>
            <a:ext cx="4306888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9275" y="6465888"/>
            <a:ext cx="430847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394407-4835-4026-BA52-AFF5D45063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198222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394407-4835-4026-BA52-AFF5D45063A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95542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95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87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3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79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75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67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AB09-49E0-4086-A53B-BA927642864A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865E-0758-4D1D-B0E5-EE655EA07F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0762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9480E-E5C0-46F7-9AE0-005382700E8E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865E-0758-4D1D-B0E5-EE655EA07F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0144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7"/>
            <a:ext cx="7772400" cy="1021557"/>
          </a:xfrm>
        </p:spPr>
        <p:txBody>
          <a:bodyPr anchor="t"/>
          <a:lstStyle>
            <a:lvl1pPr algn="l">
              <a:defRPr sz="33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1pPr>
            <a:lvl2pPr marL="38959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7919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16878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55838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94798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33757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72717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11676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4CFE2-CD8D-4879-BC7D-5EDE6CC1FB19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865E-0758-4D1D-B0E5-EE655EA07F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9872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200151"/>
            <a:ext cx="4381500" cy="33944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29200" y="1200151"/>
            <a:ext cx="4381500" cy="33944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E5991-C86C-4897-9D38-D0D7A24AAE80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865E-0758-4D1D-B0E5-EE655EA07F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9125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9596" indent="0">
              <a:buNone/>
              <a:defRPr sz="1700" b="1"/>
            </a:lvl2pPr>
            <a:lvl3pPr marL="779193" indent="0">
              <a:buNone/>
              <a:defRPr sz="1500" b="1"/>
            </a:lvl3pPr>
            <a:lvl4pPr marL="1168788" indent="0">
              <a:buNone/>
              <a:defRPr sz="1400" b="1"/>
            </a:lvl4pPr>
            <a:lvl5pPr marL="1558384" indent="0">
              <a:buNone/>
              <a:defRPr sz="1400" b="1"/>
            </a:lvl5pPr>
            <a:lvl6pPr marL="1947981" indent="0">
              <a:buNone/>
              <a:defRPr sz="1400" b="1"/>
            </a:lvl6pPr>
            <a:lvl7pPr marL="2337576" indent="0">
              <a:buNone/>
              <a:defRPr sz="1400" b="1"/>
            </a:lvl7pPr>
            <a:lvl8pPr marL="2727173" indent="0">
              <a:buNone/>
              <a:defRPr sz="1400" b="1"/>
            </a:lvl8pPr>
            <a:lvl9pPr marL="3116769" indent="0">
              <a:buNone/>
              <a:defRPr sz="14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9596" indent="0">
              <a:buNone/>
              <a:defRPr sz="1700" b="1"/>
            </a:lvl2pPr>
            <a:lvl3pPr marL="779193" indent="0">
              <a:buNone/>
              <a:defRPr sz="1500" b="1"/>
            </a:lvl3pPr>
            <a:lvl4pPr marL="1168788" indent="0">
              <a:buNone/>
              <a:defRPr sz="1400" b="1"/>
            </a:lvl4pPr>
            <a:lvl5pPr marL="1558384" indent="0">
              <a:buNone/>
              <a:defRPr sz="1400" b="1"/>
            </a:lvl5pPr>
            <a:lvl6pPr marL="1947981" indent="0">
              <a:buNone/>
              <a:defRPr sz="1400" b="1"/>
            </a:lvl6pPr>
            <a:lvl7pPr marL="2337576" indent="0">
              <a:buNone/>
              <a:defRPr sz="1400" b="1"/>
            </a:lvl7pPr>
            <a:lvl8pPr marL="2727173" indent="0">
              <a:buNone/>
              <a:defRPr sz="1400" b="1"/>
            </a:lvl8pPr>
            <a:lvl9pPr marL="3116769" indent="0">
              <a:buNone/>
              <a:defRPr sz="14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68551-088A-48ED-9F87-9E91AE4F38BE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865E-0758-4D1D-B0E5-EE655EA07F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2353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1D1A5-8A23-4310-BC9A-4A5A42E5EA1E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865E-0758-4D1D-B0E5-EE655EA07F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4292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C767-BE49-4AEA-B5D2-3A008A38D9C8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865E-0758-4D1D-B0E5-EE655EA07F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738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8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1" y="204789"/>
            <a:ext cx="5111750" cy="438983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076327"/>
            <a:ext cx="3008313" cy="3518297"/>
          </a:xfrm>
        </p:spPr>
        <p:txBody>
          <a:bodyPr/>
          <a:lstStyle>
            <a:lvl1pPr marL="0" indent="0">
              <a:buNone/>
              <a:defRPr sz="1200"/>
            </a:lvl1pPr>
            <a:lvl2pPr marL="389596" indent="0">
              <a:buNone/>
              <a:defRPr sz="1000"/>
            </a:lvl2pPr>
            <a:lvl3pPr marL="779193" indent="0">
              <a:buNone/>
              <a:defRPr sz="900"/>
            </a:lvl3pPr>
            <a:lvl4pPr marL="1168788" indent="0">
              <a:buNone/>
              <a:defRPr sz="800"/>
            </a:lvl4pPr>
            <a:lvl5pPr marL="1558384" indent="0">
              <a:buNone/>
              <a:defRPr sz="800"/>
            </a:lvl5pPr>
            <a:lvl6pPr marL="1947981" indent="0">
              <a:buNone/>
              <a:defRPr sz="800"/>
            </a:lvl6pPr>
            <a:lvl7pPr marL="2337576" indent="0">
              <a:buNone/>
              <a:defRPr sz="800"/>
            </a:lvl7pPr>
            <a:lvl8pPr marL="2727173" indent="0">
              <a:buNone/>
              <a:defRPr sz="800"/>
            </a:lvl8pPr>
            <a:lvl9pPr marL="3116769" indent="0">
              <a:buNone/>
              <a:defRPr sz="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516C0-5C96-4E67-B1AF-66EE1A3788A0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865E-0758-4D1D-B0E5-EE655EA07F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5491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700"/>
            </a:lvl1pPr>
            <a:lvl2pPr marL="389596" indent="0">
              <a:buNone/>
              <a:defRPr sz="2400"/>
            </a:lvl2pPr>
            <a:lvl3pPr marL="779193" indent="0">
              <a:buNone/>
              <a:defRPr sz="2000"/>
            </a:lvl3pPr>
            <a:lvl4pPr marL="1168788" indent="0">
              <a:buNone/>
              <a:defRPr sz="1700"/>
            </a:lvl4pPr>
            <a:lvl5pPr marL="1558384" indent="0">
              <a:buNone/>
              <a:defRPr sz="1700"/>
            </a:lvl5pPr>
            <a:lvl6pPr marL="1947981" indent="0">
              <a:buNone/>
              <a:defRPr sz="1700"/>
            </a:lvl6pPr>
            <a:lvl7pPr marL="2337576" indent="0">
              <a:buNone/>
              <a:defRPr sz="1700"/>
            </a:lvl7pPr>
            <a:lvl8pPr marL="2727173" indent="0">
              <a:buNone/>
              <a:defRPr sz="1700"/>
            </a:lvl8pPr>
            <a:lvl9pPr marL="3116769" indent="0">
              <a:buNone/>
              <a:defRPr sz="17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200"/>
            </a:lvl1pPr>
            <a:lvl2pPr marL="389596" indent="0">
              <a:buNone/>
              <a:defRPr sz="1000"/>
            </a:lvl2pPr>
            <a:lvl3pPr marL="779193" indent="0">
              <a:buNone/>
              <a:defRPr sz="900"/>
            </a:lvl3pPr>
            <a:lvl4pPr marL="1168788" indent="0">
              <a:buNone/>
              <a:defRPr sz="800"/>
            </a:lvl4pPr>
            <a:lvl5pPr marL="1558384" indent="0">
              <a:buNone/>
              <a:defRPr sz="800"/>
            </a:lvl5pPr>
            <a:lvl6pPr marL="1947981" indent="0">
              <a:buNone/>
              <a:defRPr sz="800"/>
            </a:lvl6pPr>
            <a:lvl7pPr marL="2337576" indent="0">
              <a:buNone/>
              <a:defRPr sz="800"/>
            </a:lvl7pPr>
            <a:lvl8pPr marL="2727173" indent="0">
              <a:buNone/>
              <a:defRPr sz="800"/>
            </a:lvl8pPr>
            <a:lvl9pPr marL="3116769" indent="0">
              <a:buNone/>
              <a:defRPr sz="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D725-7189-49F3-BEF5-543ABF79B355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865E-0758-4D1D-B0E5-EE655EA07F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0082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D4573-B87C-4744-A524-E7FB0924CBAF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865E-0758-4D1D-B0E5-EE655EA07F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5326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05980"/>
            <a:ext cx="222885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2" y="205980"/>
            <a:ext cx="653415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6AC-2D78-4C53-9A51-F23A742B1783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865E-0758-4D1D-B0E5-EE655EA07F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5874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77919" tIns="38960" rIns="77919" bIns="3896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77919" tIns="38960" rIns="77919" bIns="3896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5"/>
            <a:ext cx="2133600" cy="273844"/>
          </a:xfrm>
          <a:prstGeom prst="rect">
            <a:avLst/>
          </a:prstGeom>
        </p:spPr>
        <p:txBody>
          <a:bodyPr vert="horz" lIns="77919" tIns="38960" rIns="77919" bIns="3896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5ECB4-A529-486D-9127-AE17AC200731}" type="datetime1">
              <a:rPr lang="ko-KR" altLang="en-US" smtClean="0"/>
              <a:t>2017-10-31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5"/>
            <a:ext cx="2895600" cy="273844"/>
          </a:xfrm>
          <a:prstGeom prst="rect">
            <a:avLst/>
          </a:prstGeom>
        </p:spPr>
        <p:txBody>
          <a:bodyPr vert="horz" lIns="77919" tIns="38960" rIns="77919" bIns="3896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5"/>
            <a:ext cx="2133600" cy="273844"/>
          </a:xfrm>
          <a:prstGeom prst="rect">
            <a:avLst/>
          </a:prstGeom>
        </p:spPr>
        <p:txBody>
          <a:bodyPr vert="horz" lIns="77919" tIns="38960" rIns="77919" bIns="3896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7865E-0758-4D1D-B0E5-EE655EA07F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8584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779193" rtl="0" eaLnBrk="1" latinLnBrk="1" hangingPunct="1">
        <a:spcBef>
          <a:spcPct val="0"/>
        </a:spcBef>
        <a:buNone/>
        <a:defRPr sz="3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2197" indent="-292197" algn="l" defTabSz="779193" rtl="0" eaLnBrk="1" latinLnBrk="1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33094" indent="-243497" algn="l" defTabSz="779193" rtl="0" eaLnBrk="1" latinLnBrk="1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73990" indent="-194798" algn="l" defTabSz="779193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63586" indent="-194798" algn="l" defTabSz="779193" rtl="0" eaLnBrk="1" latinLnBrk="1" hangingPunct="1">
        <a:spcBef>
          <a:spcPct val="20000"/>
        </a:spcBef>
        <a:buFont typeface="Arial" panose="020B0604020202020204" pitchFamily="34" charset="0"/>
        <a:buChar char="–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3182" indent="-194798" algn="l" defTabSz="779193" rtl="0" eaLnBrk="1" latinLnBrk="1" hangingPunct="1">
        <a:spcBef>
          <a:spcPct val="20000"/>
        </a:spcBef>
        <a:buFont typeface="Arial" panose="020B0604020202020204" pitchFamily="34" charset="0"/>
        <a:buChar char="»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42778" indent="-194798" algn="l" defTabSz="779193" rtl="0" eaLnBrk="1" latinLnBrk="1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375" indent="-194798" algn="l" defTabSz="779193" rtl="0" eaLnBrk="1" latinLnBrk="1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1971" indent="-194798" algn="l" defTabSz="779193" rtl="0" eaLnBrk="1" latinLnBrk="1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567" indent="-194798" algn="l" defTabSz="779193" rtl="0" eaLnBrk="1" latinLnBrk="1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79193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9596" algn="l" defTabSz="779193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79193" algn="l" defTabSz="779193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68788" algn="l" defTabSz="779193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58384" algn="l" defTabSz="779193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47981" algn="l" defTabSz="779193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7576" algn="l" defTabSz="779193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173" algn="l" defTabSz="779193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6769" algn="l" defTabSz="779193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18202" y="1597848"/>
            <a:ext cx="4253798" cy="817345"/>
          </a:xfrm>
          <a:prstGeom prst="rect">
            <a:avLst/>
          </a:prstGeom>
        </p:spPr>
        <p:txBody>
          <a:bodyPr wrap="square" lIns="77919" tIns="38960" rIns="77919" bIns="38960">
            <a:spAutoFit/>
          </a:bodyPr>
          <a:lstStyle/>
          <a:p>
            <a:pPr lvl="0"/>
            <a:r>
              <a:rPr lang="en-US" altLang="ko-KR" sz="1200" spc="-150" dirty="0" smtClean="0">
                <a:solidFill>
                  <a:srgbClr val="0D0D0D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2017. 10. 31 (</a:t>
            </a:r>
            <a:r>
              <a:rPr lang="ko-KR" altLang="en-US" sz="1200" spc="-150" dirty="0">
                <a:solidFill>
                  <a:srgbClr val="0D0D0D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금</a:t>
            </a:r>
            <a:r>
              <a:rPr lang="en-US" altLang="ko-KR" sz="1200" spc="-150" dirty="0" smtClean="0">
                <a:solidFill>
                  <a:srgbClr val="0D0D0D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lvl="0"/>
            <a:r>
              <a:rPr lang="ko-KR" altLang="en-US" sz="1200" spc="-150" dirty="0" smtClean="0">
                <a:solidFill>
                  <a:srgbClr val="0D0D0D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행정안전위원회 회의실</a:t>
            </a:r>
            <a:endParaRPr lang="en-US" altLang="ko-KR" sz="1200" spc="-150" dirty="0" smtClean="0">
              <a:solidFill>
                <a:srgbClr val="0D0D0D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lvl="0"/>
            <a:endParaRPr lang="en-US" altLang="ko-KR" sz="1200" spc="-150" dirty="0">
              <a:solidFill>
                <a:srgbClr val="0D0D0D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lvl="0"/>
            <a:r>
              <a:rPr lang="en-US" altLang="ko-KR" sz="1200" b="1" u="sng" spc="-150" dirty="0" smtClean="0">
                <a:solidFill>
                  <a:srgbClr val="0D0D0D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&gt;</a:t>
            </a:r>
            <a:r>
              <a:rPr lang="ko-KR" altLang="en-US" sz="1200" b="1" u="sng" spc="-150" dirty="0">
                <a:solidFill>
                  <a:srgbClr val="0D0D0D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1200" b="1" u="sng" spc="-150" dirty="0" err="1" smtClean="0">
                <a:solidFill>
                  <a:srgbClr val="0D0D0D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국감장에서</a:t>
            </a:r>
            <a:r>
              <a:rPr lang="ko-KR" altLang="en-US" sz="1200" b="1" u="sng" spc="-150" dirty="0" smtClean="0">
                <a:solidFill>
                  <a:srgbClr val="0D0D0D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거짓말하는 박원순시장</a:t>
            </a:r>
            <a:endParaRPr lang="en-US" altLang="ko-KR" sz="1200" b="1" u="sng" spc="-150" dirty="0">
              <a:solidFill>
                <a:srgbClr val="0D0D0D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399736" y="195486"/>
            <a:ext cx="2962589" cy="428334"/>
          </a:xfrm>
          <a:prstGeom prst="rect">
            <a:avLst/>
          </a:prstGeom>
          <a:solidFill>
            <a:srgbClr val="A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19644" y="161578"/>
            <a:ext cx="3812207" cy="1371343"/>
          </a:xfrm>
          <a:prstGeom prst="rect">
            <a:avLst/>
          </a:prstGeom>
        </p:spPr>
        <p:txBody>
          <a:bodyPr wrap="none" lIns="77919" tIns="38960" rIns="77919" bIns="38960">
            <a:spAutoFit/>
          </a:bodyPr>
          <a:lstStyle/>
          <a:p>
            <a:pPr lvl="0"/>
            <a:r>
              <a:rPr lang="en-US" altLang="ko-KR" sz="2400" spc="-30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2400" spc="-300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서초을</a:t>
            </a:r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국회의원 박성중</a:t>
            </a:r>
            <a:endParaRPr lang="en-US" altLang="ko-KR" sz="2400" spc="-300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/>
            <a:endParaRPr lang="en-US" altLang="ko-KR" sz="1200" spc="-300" dirty="0" smtClean="0">
              <a:solidFill>
                <a:schemeClr val="bg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lvl="0"/>
            <a:r>
              <a:rPr lang="en-US" altLang="ko-KR" sz="2400" spc="-300" dirty="0" smtClean="0">
                <a:solidFill>
                  <a:srgbClr val="0D0D0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2017 </a:t>
            </a:r>
            <a:r>
              <a:rPr lang="ko-KR" altLang="en-US" sz="2400" spc="-300" dirty="0" smtClean="0">
                <a:solidFill>
                  <a:srgbClr val="0D0D0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행정안전위원회 국정감사</a:t>
            </a:r>
            <a:endParaRPr lang="en-US" altLang="ko-KR" sz="2400" spc="-300" dirty="0">
              <a:solidFill>
                <a:srgbClr val="0D0D0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/>
            <a:r>
              <a:rPr lang="ko-KR" altLang="en-US" sz="2400" spc="-300" dirty="0" smtClean="0">
                <a:solidFill>
                  <a:srgbClr val="0D0D0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종합국정감사</a:t>
            </a:r>
            <a:endParaRPr lang="en-US" altLang="ko-KR" sz="2400" spc="-300" dirty="0" smtClean="0">
              <a:solidFill>
                <a:srgbClr val="0D0D0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0" y="0"/>
            <a:ext cx="251520" cy="5143500"/>
          </a:xfrm>
          <a:prstGeom prst="rect">
            <a:avLst/>
          </a:prstGeom>
          <a:solidFill>
            <a:srgbClr val="A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/>
          <p:cNvCxnSpPr/>
          <p:nvPr/>
        </p:nvCxnSpPr>
        <p:spPr>
          <a:xfrm flipV="1">
            <a:off x="7374731" y="1816894"/>
            <a:ext cx="78582" cy="285751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865E-0758-4D1D-B0E5-EE655EA07FEF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3588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865E-0758-4D1D-B0E5-EE655EA07FEF}" type="slidenum">
              <a:rPr lang="ko-KR" altLang="en-US" smtClean="0"/>
              <a:t>2</a:t>
            </a:fld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8512468" y="3191244"/>
            <a:ext cx="59343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55.5</a:t>
            </a:r>
            <a:endParaRPr lang="ko-KR" altLang="en-US" dirty="0">
              <a:solidFill>
                <a:schemeClr val="bg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0" y="0"/>
            <a:ext cx="251520" cy="5143500"/>
          </a:xfrm>
          <a:prstGeom prst="rect">
            <a:avLst/>
          </a:prstGeom>
          <a:solidFill>
            <a:srgbClr val="A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375294" y="138336"/>
            <a:ext cx="740322" cy="428334"/>
          </a:xfrm>
          <a:prstGeom prst="rect">
            <a:avLst/>
          </a:prstGeom>
          <a:solidFill>
            <a:srgbClr val="A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95202" y="104428"/>
            <a:ext cx="1837307" cy="1740674"/>
          </a:xfrm>
          <a:prstGeom prst="rect">
            <a:avLst/>
          </a:prstGeom>
        </p:spPr>
        <p:txBody>
          <a:bodyPr wrap="none" lIns="77919" tIns="38960" rIns="77919" bIns="38960">
            <a:spAutoFit/>
          </a:bodyPr>
          <a:lstStyle/>
          <a:p>
            <a:pPr lvl="0"/>
            <a:r>
              <a:rPr lang="en-US" altLang="ko-KR" sz="2400" spc="-30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2400" spc="-300" dirty="0" smtClean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표 </a:t>
            </a:r>
            <a:r>
              <a:rPr lang="en-US" altLang="ko-KR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</a:p>
          <a:p>
            <a:pPr lvl="0"/>
            <a:endParaRPr lang="en-US" altLang="ko-KR" sz="1200" spc="-300" dirty="0" smtClean="0">
              <a:solidFill>
                <a:schemeClr val="bg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lvl="0"/>
            <a:r>
              <a:rPr lang="ko-KR" altLang="en-US" sz="2400" spc="-300" dirty="0" smtClean="0">
                <a:solidFill>
                  <a:srgbClr val="0D0D0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</a:t>
            </a:r>
            <a:r>
              <a:rPr lang="ko-KR" altLang="en-US" sz="2400" spc="-300" dirty="0">
                <a:solidFill>
                  <a:srgbClr val="0D0D0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</a:t>
            </a:r>
            <a:r>
              <a:rPr lang="ko-KR" altLang="en-US" sz="2400" spc="-300" dirty="0" smtClean="0">
                <a:solidFill>
                  <a:srgbClr val="0D0D0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평가기관</a:t>
            </a:r>
            <a:endParaRPr lang="en-US" altLang="ko-KR" sz="2400" spc="-300" dirty="0" smtClean="0">
              <a:solidFill>
                <a:srgbClr val="0D0D0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/>
            <a:r>
              <a:rPr lang="ko-KR" altLang="en-US" sz="2400" spc="-300" dirty="0" smtClean="0">
                <a:solidFill>
                  <a:srgbClr val="0D0D0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지수도 엉터리</a:t>
            </a:r>
            <a:endParaRPr lang="en-US" altLang="ko-KR" sz="2400" spc="-300" dirty="0" smtClean="0">
              <a:solidFill>
                <a:srgbClr val="0D0D0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/>
            <a:r>
              <a:rPr lang="ko-KR" altLang="en-US" sz="2400" spc="-300" dirty="0" smtClean="0">
                <a:solidFill>
                  <a:srgbClr val="0D0D0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자료 발언</a:t>
            </a:r>
            <a:endParaRPr lang="en-US" altLang="ko-KR" sz="2400" spc="-300" dirty="0">
              <a:solidFill>
                <a:srgbClr val="0D0D0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3291418"/>
              </p:ext>
            </p:extLst>
          </p:nvPr>
        </p:nvGraphicFramePr>
        <p:xfrm>
          <a:off x="3491880" y="138335"/>
          <a:ext cx="5537819" cy="4809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80120"/>
                <a:gridCol w="2448272"/>
                <a:gridCol w="2009427"/>
              </a:tblGrid>
              <a:tr h="6072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dirty="0" smtClean="0">
                          <a:solidFill>
                            <a:schemeClr val="bg1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평가기관</a:t>
                      </a:r>
                      <a:endParaRPr lang="en-US" altLang="ko-KR" sz="1200" b="1" kern="0" spc="-50" dirty="0" smtClean="0">
                        <a:solidFill>
                          <a:schemeClr val="bg1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-50" dirty="0" smtClean="0">
                          <a:solidFill>
                            <a:schemeClr val="bg1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200" b="1" kern="0" spc="-50" dirty="0" smtClean="0">
                          <a:solidFill>
                            <a:schemeClr val="bg1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평가내용</a:t>
                      </a:r>
                      <a:r>
                        <a:rPr lang="en-US" altLang="ko-KR" sz="1200" b="1" kern="0" spc="-50" dirty="0" smtClean="0">
                          <a:solidFill>
                            <a:schemeClr val="bg1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chemeClr val="bg1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87095" marR="87095" marT="17056" marB="17056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chemeClr val="bg1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朴원순시장 주장</a:t>
                      </a:r>
                      <a:endParaRPr lang="ko-KR" altLang="en-US" sz="1200" b="1" kern="0" spc="0" dirty="0">
                        <a:solidFill>
                          <a:schemeClr val="bg1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4233" marR="34233" marT="17056" marB="17056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chemeClr val="bg1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실제 지표</a:t>
                      </a:r>
                      <a:endParaRPr lang="ko-KR" altLang="en-US" sz="1200" b="1" kern="0" spc="0" dirty="0">
                        <a:solidFill>
                          <a:schemeClr val="bg1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87095" marR="87095" marT="17056" marB="17056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</a:tr>
              <a:tr h="953645">
                <a:tc>
                  <a:txBody>
                    <a:bodyPr/>
                    <a:lstStyle/>
                    <a:p>
                      <a:pPr marL="38100" marR="3810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모리재단</a:t>
                      </a:r>
                      <a:endParaRPr lang="en-US" altLang="ko-KR" sz="1200" b="1" kern="0" spc="0" dirty="0" smtClean="0">
                        <a:solidFill>
                          <a:srgbClr val="000000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marL="38100" marR="3810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-5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200" kern="0" spc="-5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글로벌파워</a:t>
                      </a:r>
                      <a:endParaRPr lang="en-US" altLang="ko-KR" sz="1200" kern="0" spc="-50" dirty="0" smtClean="0">
                        <a:solidFill>
                          <a:srgbClr val="000000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pPr marL="38100" marR="3810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spc="-5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도시지수</a:t>
                      </a:r>
                      <a:r>
                        <a:rPr lang="en-US" altLang="ko-KR" sz="1200" kern="0" spc="-5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)</a:t>
                      </a:r>
                      <a:endParaRPr lang="ko-KR" altLang="en-US" sz="1200" kern="0" spc="-50" dirty="0" smtClean="0">
                        <a:solidFill>
                          <a:srgbClr val="000000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</a:txBody>
                  <a:tcPr marL="87095" marR="87095" marT="17056" marB="17056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“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제가 </a:t>
                      </a:r>
                      <a:r>
                        <a:rPr lang="ko-KR" altLang="en-US" sz="1200" kern="0" spc="0" dirty="0" err="1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취임하기전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위가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17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위까지 상승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”</a:t>
                      </a:r>
                      <a:endParaRPr lang="en-US" sz="1200" kern="0" spc="0" dirty="0">
                        <a:solidFill>
                          <a:srgbClr val="000000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4233" marR="34233" marT="17056" marB="17056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박시장 </a:t>
                      </a:r>
                      <a:r>
                        <a:rPr lang="ko-KR" altLang="en-US" sz="1200" kern="0" spc="0" dirty="0" err="1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취임전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이미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위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(2011.10)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sym typeface="Wingdings" panose="05000000000000000000" pitchFamily="2" charset="2"/>
                        </a:rPr>
                        <a:t>이후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sym typeface="Wingdings" panose="05000000000000000000" pitchFamily="2" charset="2"/>
                        </a:rPr>
                        <a:t>6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sym typeface="Wingdings" panose="05000000000000000000" pitchFamily="2" charset="2"/>
                        </a:rPr>
                        <a:t>위 고착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sym typeface="Wingdings" panose="05000000000000000000" pitchFamily="2" charset="2"/>
                        </a:rPr>
                        <a:t>(2012~2017)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sym typeface="Wingdings" panose="05000000000000000000" pitchFamily="2" charset="2"/>
                        </a:rPr>
                        <a:t>*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sym typeface="Wingdings" panose="05000000000000000000" pitchFamily="2" charset="2"/>
                        </a:rPr>
                        <a:t>박시장 성과와 무관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87095" marR="87095" marT="17056" marB="17056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12195">
                <a:tc>
                  <a:txBody>
                    <a:bodyPr/>
                    <a:lstStyle/>
                    <a:p>
                      <a:pPr marL="38100" marR="3810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MERCER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5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200" kern="0" spc="-5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삶의 질 지수</a:t>
                      </a:r>
                      <a:r>
                        <a:rPr lang="en-US" altLang="ko-KR" sz="1200" kern="0" spc="-5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)</a:t>
                      </a:r>
                      <a:endParaRPr lang="ko-KR" altLang="en-US" sz="1200" kern="0" spc="-50" dirty="0">
                        <a:solidFill>
                          <a:srgbClr val="000000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</a:txBody>
                  <a:tcPr marL="87095" marR="87095" marT="17056" marB="17056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“2010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81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위에서 한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15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위 정도 업그레이드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”</a:t>
                      </a:r>
                      <a:endParaRPr lang="en-US" sz="1200" kern="0" spc="0" dirty="0">
                        <a:solidFill>
                          <a:srgbClr val="000000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4233" marR="34233" marT="17056" marB="17056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80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위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(2011)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sym typeface="Wingdings" panose="05000000000000000000" pitchFamily="2" charset="2"/>
                        </a:rPr>
                        <a:t> 76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sym typeface="Wingdings" panose="05000000000000000000" pitchFamily="2" charset="2"/>
                        </a:rPr>
                        <a:t>위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sym typeface="Wingdings" panose="05000000000000000000" pitchFamily="2" charset="2"/>
                        </a:rPr>
                        <a:t>(2017)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계단 상승 불과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87095" marR="87095" marT="17056" marB="17056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12195">
                <a:tc>
                  <a:txBody>
                    <a:bodyPr/>
                    <a:lstStyle/>
                    <a:p>
                      <a:pPr marL="38100" marR="3810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PWC</a:t>
                      </a:r>
                    </a:p>
                    <a:p>
                      <a:pPr marL="38100" marR="3810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10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200" kern="0" spc="-10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기회의 도시</a:t>
                      </a:r>
                      <a:r>
                        <a:rPr lang="en-US" altLang="ko-KR" sz="1200" kern="0" spc="-10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)</a:t>
                      </a:r>
                      <a:endParaRPr lang="ko-KR" altLang="en-US" sz="1200" kern="0" spc="-100" dirty="0">
                        <a:solidFill>
                          <a:srgbClr val="000000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</a:txBody>
                  <a:tcPr marL="87095" marR="87095" marT="17056" marB="17056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“2011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16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위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16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위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”</a:t>
                      </a:r>
                      <a:endParaRPr lang="en-US" sz="1200" kern="0" spc="0" dirty="0">
                        <a:solidFill>
                          <a:srgbClr val="000000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4233" marR="34233" marT="17056" marB="17056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16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위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(2011)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11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위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(2016)</a:t>
                      </a:r>
                    </a:p>
                  </a:txBody>
                  <a:tcPr marL="87095" marR="87095" marT="17056" marB="17056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12195">
                <a:tc>
                  <a:txBody>
                    <a:bodyPr/>
                    <a:lstStyle/>
                    <a:p>
                      <a:pPr marL="38100" marR="3810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EIU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5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200" kern="0" spc="-5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살기 좋은</a:t>
                      </a:r>
                      <a:endParaRPr lang="en-US" altLang="ko-KR" sz="1200" kern="0" spc="-50" dirty="0" smtClean="0">
                        <a:solidFill>
                          <a:srgbClr val="000000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5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도시 지수</a:t>
                      </a:r>
                      <a:r>
                        <a:rPr lang="en-US" altLang="ko-KR" sz="1200" kern="0" spc="-5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87095" marR="87095" marT="17056" marB="17056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“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여기는 뭐 큰 개선 없습니다만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그래도 어쨌든 나아지고 있습니다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”</a:t>
                      </a:r>
                      <a:endParaRPr lang="en-US" sz="1200" kern="0" spc="0" dirty="0">
                        <a:solidFill>
                          <a:srgbClr val="000000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4233" marR="34233" marT="17056" marB="17056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58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위 고착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(2008~2017)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87095" marR="87095" marT="17056" marB="17056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12195">
                <a:tc>
                  <a:txBody>
                    <a:bodyPr/>
                    <a:lstStyle/>
                    <a:p>
                      <a:pPr marL="38100" marR="3810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solidFill>
                            <a:schemeClr val="dk1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AT</a:t>
                      </a:r>
                      <a:r>
                        <a:rPr lang="ko-KR" altLang="en-US" sz="1200" b="1" kern="1200" dirty="0" err="1" smtClean="0">
                          <a:solidFill>
                            <a:schemeClr val="dk1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커니</a:t>
                      </a:r>
                      <a:r>
                        <a:rPr lang="ko-KR" altLang="en-US" sz="1200" b="1" kern="1200" dirty="0" smtClean="0">
                          <a:solidFill>
                            <a:schemeClr val="dk1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 </a:t>
                      </a:r>
                    </a:p>
                    <a:p>
                      <a:pPr marL="38100" marR="3810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-5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200" kern="0" spc="-5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글로벌</a:t>
                      </a:r>
                      <a:endParaRPr lang="en-US" altLang="ko-KR" sz="1200" kern="0" spc="-50" dirty="0" smtClean="0">
                        <a:solidFill>
                          <a:srgbClr val="000000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marL="38100" marR="3810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spc="-5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도시 지수</a:t>
                      </a:r>
                      <a:r>
                        <a:rPr lang="en-US" altLang="ko-KR" sz="1200" kern="0" spc="-5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200" kern="0" spc="0" dirty="0" smtClean="0">
                        <a:solidFill>
                          <a:srgbClr val="000000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87095" marR="87095" marT="17056" marB="17056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“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여기도 차츰 나아지고 있습니다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”</a:t>
                      </a:r>
                      <a:endParaRPr lang="en-US" sz="1200" kern="0" spc="0" dirty="0">
                        <a:solidFill>
                          <a:srgbClr val="000000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4233" marR="34233" marT="17056" marB="17056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9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위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(2008)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sym typeface="Wingdings" panose="05000000000000000000" pitchFamily="2" charset="2"/>
                        </a:rPr>
                        <a:t> 11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sym typeface="Wingdings" panose="05000000000000000000" pitchFamily="2" charset="2"/>
                        </a:rPr>
                        <a:t>위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sym typeface="Wingdings" panose="05000000000000000000" pitchFamily="2" charset="2"/>
                        </a:rPr>
                        <a:t>(2016)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  <a:sym typeface="Wingdings" panose="05000000000000000000" pitchFamily="2" charset="2"/>
                        </a:rPr>
                        <a:t>하락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87095" marR="87095" marT="17056" marB="17056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5183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99735" y="104428"/>
            <a:ext cx="600389" cy="428334"/>
          </a:xfrm>
          <a:prstGeom prst="rect">
            <a:avLst/>
          </a:prstGeom>
          <a:solidFill>
            <a:srgbClr val="A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19644" y="70520"/>
            <a:ext cx="8644844" cy="448013"/>
          </a:xfrm>
          <a:prstGeom prst="rect">
            <a:avLst/>
          </a:prstGeom>
        </p:spPr>
        <p:txBody>
          <a:bodyPr wrap="square" lIns="77919" tIns="38960" rIns="77919" bIns="38960">
            <a:spAutoFit/>
          </a:bodyPr>
          <a:lstStyle/>
          <a:p>
            <a:pPr lvl="0"/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표 </a:t>
            </a:r>
            <a:r>
              <a:rPr lang="en-US" altLang="ko-KR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   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서울시 자체 제출자료도 착오로 몰아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(1)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0" y="0"/>
            <a:ext cx="251520" cy="5143500"/>
          </a:xfrm>
          <a:prstGeom prst="rect">
            <a:avLst/>
          </a:prstGeom>
          <a:solidFill>
            <a:srgbClr val="A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380709" y="4463008"/>
            <a:ext cx="8620415" cy="566192"/>
          </a:xfrm>
          <a:prstGeom prst="roundRect">
            <a:avLst>
              <a:gd name="adj" fmla="val 4762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3354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서울시에서 제출 받은 원본 그대로의 데이터임</a:t>
            </a:r>
            <a:endParaRPr lang="en-US" altLang="ko-KR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23528" y="581318"/>
            <a:ext cx="127310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en-US" altLang="ko-KR" sz="1100" dirty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1100" dirty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단위</a:t>
            </a:r>
            <a:r>
              <a:rPr lang="en-US" altLang="ko-KR" sz="1100" dirty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</a:t>
            </a:r>
            <a:r>
              <a:rPr lang="ko-KR" altLang="en-US" sz="1100" dirty="0" err="1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백만원</a:t>
            </a:r>
            <a:r>
              <a:rPr lang="en-US" altLang="ko-KR" sz="1100" dirty="0">
                <a:solidFill>
                  <a:srgbClr val="000000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%)</a:t>
            </a: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7511832"/>
              </p:ext>
            </p:extLst>
          </p:nvPr>
        </p:nvGraphicFramePr>
        <p:xfrm>
          <a:off x="399735" y="924234"/>
          <a:ext cx="8591853" cy="3423333"/>
        </p:xfrm>
        <a:graphic>
          <a:graphicData uri="http://schemas.openxmlformats.org/drawingml/2006/table">
            <a:tbl>
              <a:tblPr/>
              <a:tblGrid>
                <a:gridCol w="434559"/>
                <a:gridCol w="302122"/>
                <a:gridCol w="302122"/>
                <a:gridCol w="302122"/>
                <a:gridCol w="302122"/>
                <a:gridCol w="302122"/>
                <a:gridCol w="302122"/>
                <a:gridCol w="302122"/>
                <a:gridCol w="302122"/>
                <a:gridCol w="302122"/>
                <a:gridCol w="302122"/>
                <a:gridCol w="302122"/>
                <a:gridCol w="302122"/>
                <a:gridCol w="302122"/>
                <a:gridCol w="302122"/>
                <a:gridCol w="302122"/>
                <a:gridCol w="302122"/>
                <a:gridCol w="302122"/>
                <a:gridCol w="302122"/>
                <a:gridCol w="302122"/>
                <a:gridCol w="302122"/>
                <a:gridCol w="302122"/>
                <a:gridCol w="302122"/>
                <a:gridCol w="302122"/>
                <a:gridCol w="302122"/>
                <a:gridCol w="302122"/>
                <a:gridCol w="302122"/>
                <a:gridCol w="302122"/>
              </a:tblGrid>
              <a:tr h="15368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구분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2017</a:t>
                      </a:r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2016</a:t>
                      </a:r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2015</a:t>
                      </a:r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en-US" altLang="ko-KR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2014</a:t>
                      </a:r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2013</a:t>
                      </a:r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en-US" altLang="ko-KR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2012</a:t>
                      </a:r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en-US" altLang="ko-KR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2011</a:t>
                      </a:r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en-US" altLang="ko-KR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2010</a:t>
                      </a:r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en-US" altLang="ko-KR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2009</a:t>
                      </a:r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034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본예산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ko-KR" altLang="en-US" sz="8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현액</a:t>
                      </a:r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지출액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본예산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현액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지출액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본예산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ko-KR" altLang="en-US" sz="8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현액</a:t>
                      </a:r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지출액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본예산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현액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지출액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본예산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현액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지출액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본예산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현액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지출액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본예산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ko-KR" altLang="en-US" sz="8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현액</a:t>
                      </a:r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지출액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본예산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현액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지출액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본예산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현액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지출액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</a:tr>
              <a:tr h="50930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총예산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29,801,117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32,786,768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19,946,464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27,503,758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30,604,139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28,751,388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25,518,445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27,112,104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25,521,635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24,413,332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25,522,763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24,175,347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23,506,900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24,355,835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23,055,476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21,782,900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22,689,515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21,368,504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20,585,000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21,883,150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20,499,280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21,257,300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22,515,391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19,978,233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21,036,900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25,338,774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22,767,443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50930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사회복지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9,578,840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9,632,674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7,214,439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8,850,046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8,874,896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8,647,001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8,246,250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8,262,403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8,009,329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7,327,290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7,345,650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7,170,168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7,055,431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7,095,639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6,966,935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5,743,574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5,811,024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5,693,013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4,956,907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5,018,153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4,836,028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4,720,713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4,795,614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4,498,888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5,377,966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5,462,170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5,034,086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85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비중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32.1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29.4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36.2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32.2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29.0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30.1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32.3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30.5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31.4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30.0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28.8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29.7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30.0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29.1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30.2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26.4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25.6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26.6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24.1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22.9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FFFF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1" i="0" u="none" strike="noStrike" dirty="0">
                          <a:solidFill>
                            <a:srgbClr val="FFFF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23.6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22.2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21.3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22.5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25.6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21.6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22.1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930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산업진흥 및 고도화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186,555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256,089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180,017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192,875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268,033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249,682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171,941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406,247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376,886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154,738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174,398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145,778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197,470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205,348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183,274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169,194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164,964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149,363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152,405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170,471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146,566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172,698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179,032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145,623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140,437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255,635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253,144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4085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비중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0.6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0.9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0.9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0.9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1.5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1.5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0.6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0.6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1.0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1.1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45315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SOC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2,044,706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2,352,617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1,132,497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1,715,264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2,102,838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1,557,904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1,821,213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2,207,937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1,743,844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1,631,403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1,890,487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1,436,511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1,681,078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1,807,041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1,406,417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1,594,812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1,611,468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1,327,625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1,269,406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1,417,363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1,223,072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1,461,817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1,875,602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1,394,449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1,528,346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2,375,415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1,747,172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  <a:tr h="30342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비중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6.9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7.2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6.2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6.9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7.1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8.1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6.8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7.4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5.9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7.2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7.4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6.1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7.3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7.1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6.2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6.2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6.5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6.0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6.9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8.3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7.0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7.3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9.4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             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7.7 </a:t>
                      </a:r>
                    </a:p>
                  </a:txBody>
                  <a:tcPr marL="3221" marR="3221" marT="3221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22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0" y="0"/>
            <a:ext cx="251520" cy="5143500"/>
          </a:xfrm>
          <a:prstGeom prst="rect">
            <a:avLst/>
          </a:prstGeom>
          <a:solidFill>
            <a:srgbClr val="A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399735" y="1087413"/>
            <a:ext cx="4619940" cy="2348434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ko-KR" alt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여러가지</a:t>
            </a:r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기초 자료들에 있어서</a:t>
            </a:r>
            <a:r>
              <a:rPr lang="en-US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착오가</a:t>
            </a:r>
            <a:endParaRPr lang="en-US" altLang="ko-KR" dirty="0" smtClean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lvl="1"/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있으신 </a:t>
            </a: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것 같은데 </a:t>
            </a:r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예를 들어 </a:t>
            </a:r>
            <a:r>
              <a:rPr lang="en-US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SOC</a:t>
            </a:r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투자는</a:t>
            </a:r>
            <a:endParaRPr lang="en-US" altLang="ko-KR" dirty="0" smtClean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lvl="1"/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제가 취임할 때 </a:t>
            </a:r>
            <a:r>
              <a:rPr lang="en-US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6.02%</a:t>
            </a: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에서 </a:t>
            </a:r>
            <a:r>
              <a:rPr lang="en-US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 7.63%</a:t>
            </a:r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로</a:t>
            </a:r>
            <a:endParaRPr lang="en-US" altLang="ko-KR" dirty="0" smtClean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  <a:sym typeface="Wingdings" panose="05000000000000000000" pitchFamily="2" charset="2"/>
            </a:endParaRPr>
          </a:p>
          <a:p>
            <a:pPr lvl="1"/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늘어 </a:t>
            </a: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났습니다</a:t>
            </a:r>
            <a:r>
              <a:rPr lang="en-US" altLang="ko-KR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.</a:t>
            </a:r>
          </a:p>
          <a:p>
            <a:pPr lvl="1"/>
            <a:r>
              <a:rPr lang="en-US" altLang="ko-KR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 </a:t>
            </a:r>
            <a:endParaRPr lang="en-US" altLang="ko-KR" dirty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  <a:sym typeface="Wingdings" panose="05000000000000000000" pitchFamily="2" charset="2"/>
            </a:endParaRPr>
          </a:p>
          <a:p>
            <a:pPr lvl="1"/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이 평가에 대해서는 </a:t>
            </a:r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여러 가지 견해가</a:t>
            </a:r>
            <a:endParaRPr lang="en-US" altLang="ko-KR" dirty="0" smtClean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  <a:sym typeface="Wingdings" panose="05000000000000000000" pitchFamily="2" charset="2"/>
            </a:endParaRPr>
          </a:p>
          <a:p>
            <a:pPr lvl="1"/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있을 수 </a:t>
            </a: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있지만은 나중에 </a:t>
            </a:r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의원님과</a:t>
            </a:r>
            <a:endParaRPr lang="en-US" altLang="ko-KR" dirty="0" smtClean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  <a:sym typeface="Wingdings" panose="05000000000000000000" pitchFamily="2" charset="2"/>
            </a:endParaRPr>
          </a:p>
          <a:p>
            <a:pPr lvl="1"/>
            <a:r>
              <a:rPr lang="ko-KR" alt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깊이있는</a:t>
            </a:r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 </a:t>
            </a: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대화를 나누고 싶네요</a:t>
            </a:r>
            <a:endParaRPr lang="ko-KR" altLang="en-US" dirty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43" t="22116" r="34896" b="9231"/>
          <a:stretch/>
        </p:blipFill>
        <p:spPr bwMode="auto">
          <a:xfrm>
            <a:off x="5148064" y="1087413"/>
            <a:ext cx="3883099" cy="3936938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390211" y="3524251"/>
            <a:ext cx="4638989" cy="15001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925" tIns="38963" rIns="77925" bIns="38963" rtlCol="0" anchor="ctr"/>
          <a:lstStyle/>
          <a:p>
            <a:pPr marL="633112" lvl="1" indent="-243516">
              <a:buFont typeface="Wingdings" panose="05000000000000000000" pitchFamily="2" charset="2"/>
              <a:buChar char="ü"/>
            </a:pPr>
            <a:endParaRPr lang="en-US" altLang="ko-KR" dirty="0" smtClean="0"/>
          </a:p>
          <a:p>
            <a:pPr marL="633112" lvl="1" indent="-243516">
              <a:buFont typeface="Wingdings" panose="05000000000000000000" pitchFamily="2" charset="2"/>
              <a:buChar char="ü"/>
            </a:pPr>
            <a:r>
              <a:rPr lang="ko-KR" altLang="en-US" dirty="0" smtClean="0"/>
              <a:t>수치에 </a:t>
            </a:r>
            <a:r>
              <a:rPr lang="ko-KR" altLang="en-US" dirty="0" err="1" smtClean="0"/>
              <a:t>여러가지</a:t>
            </a:r>
            <a:r>
              <a:rPr lang="ko-KR" altLang="en-US" dirty="0" smtClean="0"/>
              <a:t> 견해가 있을 수 있는지</a:t>
            </a:r>
            <a:r>
              <a:rPr lang="en-US" altLang="ko-KR" dirty="0" smtClean="0"/>
              <a:t>?</a:t>
            </a:r>
            <a:br>
              <a:rPr lang="en-US" altLang="ko-KR" dirty="0" smtClean="0"/>
            </a:br>
            <a:endParaRPr lang="en-US" altLang="ko-KR" dirty="0"/>
          </a:p>
          <a:p>
            <a:pPr marL="633112" lvl="1" indent="-243516">
              <a:buFont typeface="Wingdings" panose="05000000000000000000" pitchFamily="2" charset="2"/>
              <a:buChar char="ü"/>
            </a:pPr>
            <a:r>
              <a:rPr lang="ko-KR" altLang="en-US" dirty="0" smtClean="0"/>
              <a:t>향</a:t>
            </a:r>
            <a:r>
              <a:rPr lang="ko-KR" altLang="en-US" dirty="0"/>
              <a:t>후</a:t>
            </a:r>
            <a:r>
              <a:rPr lang="ko-KR" altLang="en-US" dirty="0" smtClean="0"/>
              <a:t> 서울시에서 자료를 </a:t>
            </a:r>
            <a:r>
              <a:rPr lang="ko-KR" altLang="en-US" dirty="0" err="1" smtClean="0"/>
              <a:t>받을때</a:t>
            </a:r>
            <a:r>
              <a:rPr lang="ko-KR" altLang="en-US" dirty="0" smtClean="0"/>
              <a:t>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ko-KR" altLang="en-US" dirty="0" smtClean="0"/>
              <a:t>어떻게 신뢰할 수 있는지</a:t>
            </a:r>
            <a:r>
              <a:rPr lang="en-US" altLang="ko-KR" dirty="0" smtClean="0"/>
              <a:t>?</a:t>
            </a:r>
            <a:br>
              <a:rPr lang="en-US" altLang="ko-KR" dirty="0" smtClean="0"/>
            </a:br>
            <a:endParaRPr lang="en-US" altLang="ko-KR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5124450" y="700525"/>
            <a:ext cx="3916238" cy="30951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square" lIns="77925" tIns="38963" rIns="77925" bIns="38963" rtlCol="0">
            <a:spAutoFit/>
          </a:bodyPr>
          <a:lstStyle/>
          <a:p>
            <a:pPr algn="ctr"/>
            <a:r>
              <a:rPr lang="ko-KR" altLang="en-US" dirty="0" err="1" smtClean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박성중의원실</a:t>
            </a:r>
            <a:r>
              <a:rPr lang="ko-KR" altLang="en-US" dirty="0" smtClean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제출 받은 자료</a:t>
            </a:r>
            <a:endParaRPr lang="ko-KR" altLang="en-US" dirty="0">
              <a:solidFill>
                <a:schemeClr val="bg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9733" y="701508"/>
            <a:ext cx="4638992" cy="30951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square" lIns="77925" tIns="38963" rIns="77925" bIns="38963" rtlCol="0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박원순 시장 국감 발언</a:t>
            </a:r>
            <a:endParaRPr lang="ko-KR" altLang="en-US" dirty="0">
              <a:solidFill>
                <a:schemeClr val="bg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99735" y="104428"/>
            <a:ext cx="600389" cy="428334"/>
          </a:xfrm>
          <a:prstGeom prst="rect">
            <a:avLst/>
          </a:prstGeom>
          <a:solidFill>
            <a:srgbClr val="A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319644" y="70520"/>
            <a:ext cx="8644844" cy="448013"/>
          </a:xfrm>
          <a:prstGeom prst="rect">
            <a:avLst/>
          </a:prstGeom>
        </p:spPr>
        <p:txBody>
          <a:bodyPr wrap="square" lIns="77919" tIns="38960" rIns="77919" bIns="38960">
            <a:spAutoFit/>
          </a:bodyPr>
          <a:lstStyle/>
          <a:p>
            <a:pPr lvl="0"/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표 </a:t>
            </a:r>
            <a:r>
              <a:rPr lang="en-US" altLang="ko-KR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   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서울시 자체 제출자료도 착오로 몰아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(2)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22729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99735" y="104428"/>
            <a:ext cx="638490" cy="428334"/>
          </a:xfrm>
          <a:prstGeom prst="rect">
            <a:avLst/>
          </a:prstGeom>
          <a:solidFill>
            <a:srgbClr val="A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19644" y="70520"/>
            <a:ext cx="8644844" cy="448013"/>
          </a:xfrm>
          <a:prstGeom prst="rect">
            <a:avLst/>
          </a:prstGeom>
        </p:spPr>
        <p:txBody>
          <a:bodyPr wrap="square" lIns="77919" tIns="38960" rIns="77919" bIns="38960">
            <a:spAutoFit/>
          </a:bodyPr>
          <a:lstStyle/>
          <a:p>
            <a:pPr lvl="0"/>
            <a:r>
              <a:rPr lang="ko-KR" altLang="en-US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표 </a:t>
            </a:r>
            <a:r>
              <a:rPr lang="en-US" altLang="ko-KR" sz="2400" spc="-3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    </a:t>
            </a:r>
            <a:r>
              <a:rPr lang="ko-KR" altLang="en-US" sz="2400" spc="-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박시장의 거짓말</a:t>
            </a:r>
            <a:r>
              <a:rPr lang="en-US" altLang="ko-KR" sz="2400" spc="-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spc="-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국회에서의 증언</a:t>
            </a:r>
            <a:r>
              <a:rPr lang="en-US" altLang="ko-KR" sz="2400" spc="-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400" spc="-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감정 등에 관한 법률 저촉</a:t>
            </a:r>
            <a:endParaRPr lang="en-US" altLang="ko-KR" sz="2400" spc="-3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0" y="0"/>
            <a:ext cx="251520" cy="5143500"/>
          </a:xfrm>
          <a:prstGeom prst="rect">
            <a:avLst/>
          </a:prstGeom>
          <a:solidFill>
            <a:srgbClr val="A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399734" y="1347614"/>
            <a:ext cx="8601389" cy="2131293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ko-KR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14</a:t>
            </a:r>
            <a:r>
              <a:rPr lang="ko-KR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조</a:t>
            </a:r>
            <a:r>
              <a:rPr lang="en-US" altLang="ko-KR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1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위증등의</a:t>
            </a:r>
            <a:r>
              <a:rPr lang="ko-KR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죄</a:t>
            </a:r>
            <a:r>
              <a:rPr lang="en-US" altLang="ko-KR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 ①</a:t>
            </a:r>
            <a:r>
              <a:rPr lang="ko-KR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 법에 의하여 선서한 증인 또는 </a:t>
            </a:r>
            <a:r>
              <a:rPr lang="ko-KR" alt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감정인이</a:t>
            </a:r>
            <a:endParaRPr lang="en-US" altLang="ko-KR" sz="1800" dirty="0" smtClean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lvl="1"/>
            <a:r>
              <a:rPr lang="ko-KR" alt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허위의 진술</a:t>
            </a:r>
            <a:r>
              <a:rPr lang="en-US" altLang="ko-KR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서면답변을 포함한다</a:t>
            </a:r>
            <a:r>
              <a:rPr lang="en-US" altLang="ko-KR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이나 감정을 한 때에는 </a:t>
            </a:r>
            <a:r>
              <a:rPr lang="en-US" altLang="ko-KR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</a:t>
            </a:r>
            <a:r>
              <a:rPr lang="ko-KR" altLang="en-US" sz="1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년이상</a:t>
            </a:r>
            <a:endParaRPr lang="en-US" altLang="ko-KR" sz="1800" dirty="0" smtClean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lvl="1"/>
            <a:r>
              <a:rPr lang="en-US" altLang="ko-KR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10</a:t>
            </a:r>
            <a:r>
              <a:rPr lang="ko-KR" altLang="en-US" sz="1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년이하의</a:t>
            </a:r>
            <a:r>
              <a:rPr lang="ko-KR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징역에 처한다</a:t>
            </a:r>
            <a:r>
              <a:rPr lang="en-US" altLang="ko-KR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다만</a:t>
            </a:r>
            <a:r>
              <a:rPr lang="en-US" altLang="ko-KR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범죄가 발각되기 전에 자백한 </a:t>
            </a:r>
            <a:r>
              <a:rPr lang="ko-KR" alt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때에는</a:t>
            </a:r>
            <a:endParaRPr lang="en-US" altLang="ko-KR" sz="1800" dirty="0" smtClean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lvl="1"/>
            <a:r>
              <a:rPr lang="ko-KR" alt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그 </a:t>
            </a:r>
            <a:r>
              <a:rPr lang="ko-KR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형을 </a:t>
            </a:r>
            <a:r>
              <a:rPr lang="ko-KR" altLang="en-US" sz="1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감경</a:t>
            </a:r>
            <a:r>
              <a:rPr lang="ko-KR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또는 면제할 수 있다</a:t>
            </a:r>
            <a:r>
              <a:rPr lang="en-US" altLang="ko-KR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&lt;</a:t>
            </a:r>
            <a:r>
              <a:rPr lang="ko-KR" alt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개정 </a:t>
            </a:r>
            <a:r>
              <a:rPr lang="en-US" altLang="ko-KR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2010.3.12.&gt;</a:t>
            </a:r>
          </a:p>
          <a:p>
            <a:pPr lvl="1"/>
            <a:endParaRPr lang="en-US" altLang="ko-KR" sz="1800" dirty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67076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2245</TotalTime>
  <Words>812</Words>
  <Application>Microsoft Office PowerPoint</Application>
  <PresentationFormat>화면 슬라이드 쇼(16:9)</PresentationFormat>
  <Paragraphs>303</Paragraphs>
  <Slides>5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2" baseType="lpstr">
      <vt:lpstr>굴림</vt:lpstr>
      <vt:lpstr>Arial</vt:lpstr>
      <vt:lpstr>돋움</vt:lpstr>
      <vt:lpstr>맑은 고딕</vt:lpstr>
      <vt:lpstr>HY헤드라인M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assembly</cp:lastModifiedBy>
  <cp:revision>168</cp:revision>
  <cp:lastPrinted>2017-10-18T06:20:15Z</cp:lastPrinted>
  <dcterms:created xsi:type="dcterms:W3CDTF">2017-06-12T05:17:34Z</dcterms:created>
  <dcterms:modified xsi:type="dcterms:W3CDTF">2017-10-30T23:56:21Z</dcterms:modified>
</cp:coreProperties>
</file>